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929" r:id="rId1"/>
  </p:sldMasterIdLst>
  <p:notesMasterIdLst>
    <p:notesMasterId r:id="rId22"/>
  </p:notesMasterIdLst>
  <p:sldIdLst>
    <p:sldId id="256" r:id="rId2"/>
    <p:sldId id="257" r:id="rId3"/>
    <p:sldId id="258" r:id="rId4"/>
    <p:sldId id="259" r:id="rId5"/>
    <p:sldId id="260" r:id="rId6"/>
    <p:sldId id="262" r:id="rId7"/>
    <p:sldId id="274" r:id="rId8"/>
    <p:sldId id="266" r:id="rId9"/>
    <p:sldId id="267" r:id="rId10"/>
    <p:sldId id="268" r:id="rId11"/>
    <p:sldId id="269" r:id="rId12"/>
    <p:sldId id="270" r:id="rId13"/>
    <p:sldId id="271" r:id="rId14"/>
    <p:sldId id="272" r:id="rId15"/>
    <p:sldId id="276" r:id="rId16"/>
    <p:sldId id="273" r:id="rId17"/>
    <p:sldId id="263" r:id="rId18"/>
    <p:sldId id="275" r:id="rId19"/>
    <p:sldId id="265" r:id="rId20"/>
    <p:sldId id="264" r:id="rId21"/>
  </p:sldIdLst>
  <p:sldSz cx="9144000" cy="5143500" type="screen16x9"/>
  <p:notesSz cx="6858000" cy="9144000"/>
  <p:embeddedFontLst>
    <p:embeddedFont>
      <p:font typeface="Gill Sans MT" panose="020B0502020104020203" pitchFamily="34" charset="0"/>
      <p:regular r:id="rId23"/>
      <p:bold r:id="rId24"/>
      <p:italic r:id="rId25"/>
      <p:boldItalic r:id="rId26"/>
    </p:embeddedFont>
    <p:embeddedFont>
      <p:font typeface="Lato" panose="020B0604020202020204"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hana kadali" initials="mk" lastIdx="1" clrIdx="0">
    <p:extLst>
      <p:ext uri="{19B8F6BF-5375-455C-9EA6-DF929625EA0E}">
        <p15:presenceInfo xmlns:p15="http://schemas.microsoft.com/office/powerpoint/2012/main" userId="c57dcba6d0e18a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hana kadali" userId="c57dcba6d0e18a0a" providerId="LiveId" clId="{04A0BECC-AE41-4A01-8884-81A23990393E}"/>
    <pc:docChg chg="custSel addSld modSld">
      <pc:chgData name="meghana kadali" userId="c57dcba6d0e18a0a" providerId="LiveId" clId="{04A0BECC-AE41-4A01-8884-81A23990393E}" dt="2020-03-26T08:23:43.952" v="29" actId="1076"/>
      <pc:docMkLst>
        <pc:docMk/>
      </pc:docMkLst>
      <pc:sldChg chg="addSp modSp">
        <pc:chgData name="meghana kadali" userId="c57dcba6d0e18a0a" providerId="LiveId" clId="{04A0BECC-AE41-4A01-8884-81A23990393E}" dt="2020-03-26T08:23:43.952" v="29" actId="1076"/>
        <pc:sldMkLst>
          <pc:docMk/>
          <pc:sldMk cId="2777840911" sldId="273"/>
        </pc:sldMkLst>
        <pc:picChg chg="mod">
          <ac:chgData name="meghana kadali" userId="c57dcba6d0e18a0a" providerId="LiveId" clId="{04A0BECC-AE41-4A01-8884-81A23990393E}" dt="2020-03-26T08:23:30.612" v="27" actId="14100"/>
          <ac:picMkLst>
            <pc:docMk/>
            <pc:sldMk cId="2777840911" sldId="273"/>
            <ac:picMk id="6" creationId="{66C29B6C-7FAA-42A0-A65B-45F3A548128E}"/>
          </ac:picMkLst>
        </pc:picChg>
        <pc:picChg chg="add mod">
          <ac:chgData name="meghana kadali" userId="c57dcba6d0e18a0a" providerId="LiveId" clId="{04A0BECC-AE41-4A01-8884-81A23990393E}" dt="2020-03-26T08:23:43.952" v="29" actId="1076"/>
          <ac:picMkLst>
            <pc:docMk/>
            <pc:sldMk cId="2777840911" sldId="273"/>
            <ac:picMk id="7" creationId="{D463CAF4-B515-42E5-8A2A-DA12E098DFDC}"/>
          </ac:picMkLst>
        </pc:picChg>
      </pc:sldChg>
      <pc:sldChg chg="addSp delSp modSp add">
        <pc:chgData name="meghana kadali" userId="c57dcba6d0e18a0a" providerId="LiveId" clId="{04A0BECC-AE41-4A01-8884-81A23990393E}" dt="2020-03-26T07:42:03.518" v="26" actId="1076"/>
        <pc:sldMkLst>
          <pc:docMk/>
          <pc:sldMk cId="1324396204" sldId="276"/>
        </pc:sldMkLst>
        <pc:spChg chg="mod">
          <ac:chgData name="meghana kadali" userId="c57dcba6d0e18a0a" providerId="LiveId" clId="{04A0BECC-AE41-4A01-8884-81A23990393E}" dt="2020-03-26T07:40:23.944" v="17" actId="20577"/>
          <ac:spMkLst>
            <pc:docMk/>
            <pc:sldMk cId="1324396204" sldId="276"/>
            <ac:spMk id="2" creationId="{FB018B77-F9EC-4A97-BBC7-F9BDCBBE1A06}"/>
          </ac:spMkLst>
        </pc:spChg>
        <pc:spChg chg="mod">
          <ac:chgData name="meghana kadali" userId="c57dcba6d0e18a0a" providerId="LiveId" clId="{04A0BECC-AE41-4A01-8884-81A23990393E}" dt="2020-03-26T07:41:59.252" v="25" actId="123"/>
          <ac:spMkLst>
            <pc:docMk/>
            <pc:sldMk cId="1324396204" sldId="276"/>
            <ac:spMk id="3" creationId="{41D93552-4F15-47BD-9981-D1863C1CE75D}"/>
          </ac:spMkLst>
        </pc:spChg>
        <pc:spChg chg="del">
          <ac:chgData name="meghana kadali" userId="c57dcba6d0e18a0a" providerId="LiveId" clId="{04A0BECC-AE41-4A01-8884-81A23990393E}" dt="2020-03-26T07:40:18.241" v="1" actId="478"/>
          <ac:spMkLst>
            <pc:docMk/>
            <pc:sldMk cId="1324396204" sldId="276"/>
            <ac:spMk id="4" creationId="{650B3BEC-3E87-44AD-9661-EB47814F24B9}"/>
          </ac:spMkLst>
        </pc:spChg>
        <pc:picChg chg="add mod">
          <ac:chgData name="meghana kadali" userId="c57dcba6d0e18a0a" providerId="LiveId" clId="{04A0BECC-AE41-4A01-8884-81A23990393E}" dt="2020-03-26T07:42:03.518" v="26" actId="1076"/>
          <ac:picMkLst>
            <pc:docMk/>
            <pc:sldMk cId="1324396204" sldId="276"/>
            <ac:picMk id="6" creationId="{33D40062-5875-4106-97B3-E90691A83922}"/>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3-03T16:04:44.334"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104268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0a92d8d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0a92d8d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e0a92d8d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e0a92d8d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e0a92d8d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e0a92d8d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e0a92d8d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e0a92d8d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e0a92d8d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e0a92d8d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e0a92d8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e0a92d8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e0a92d8d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e0a92d8d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323810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558686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22414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077830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2050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92711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8372598"/>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923308"/>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943578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99861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880095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B61BEF0D-F0BB-DE4B-95CE-6DB70DBA9567}" type="datetimeFigureOut">
              <a:rPr lang="en-US" smtClean="0"/>
              <a:pPr/>
              <a:t>3/26/2020</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934580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B61BEF0D-F0BB-DE4B-95CE-6DB70DBA9567}" type="datetimeFigureOut">
              <a:rPr lang="en-US" smtClean="0"/>
              <a:pPr/>
              <a:t>3/26/2020</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116680"/>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Lst>
  <p:hf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ieeexplore.ieee.org/abstract/document/8377918"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scikit-learn.org/stable/modules/generated/sklearn.cluster.AgglomerativeClustering.html" TargetMode="External"/><Relationship Id="rId5" Type="http://schemas.openxmlformats.org/officeDocument/2006/relationships/hyperlink" Target="https://nsidc.org/cryosphere/glossary/term/synoptic-hour" TargetMode="External"/><Relationship Id="rId4" Type="http://schemas.openxmlformats.org/officeDocument/2006/relationships/hyperlink" Target="https://www.almanac.com/content/hurricane-forecast-facts-and-common-questio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65925" y="1045250"/>
            <a:ext cx="8520600" cy="1199186"/>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lvl="0" algn="ctr"/>
            <a:r>
              <a:rPr lang="en-US" sz="3600" dirty="0"/>
              <a:t>Prediction of genesis to decay route of wind storm</a:t>
            </a:r>
            <a:endParaRPr sz="3600" dirty="0"/>
          </a:p>
        </p:txBody>
      </p:sp>
      <p:sp>
        <p:nvSpPr>
          <p:cNvPr id="73" name="Google Shape;73;p13"/>
          <p:cNvSpPr txBox="1"/>
          <p:nvPr/>
        </p:nvSpPr>
        <p:spPr>
          <a:xfrm>
            <a:off x="203360" y="2848075"/>
            <a:ext cx="3558391" cy="1594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t>Under the Guidance of</a:t>
            </a:r>
          </a:p>
          <a:p>
            <a:pPr marL="0" lvl="0" indent="0" algn="l" rtl="0">
              <a:spcBef>
                <a:spcPts val="0"/>
              </a:spcBef>
              <a:spcAft>
                <a:spcPts val="0"/>
              </a:spcAft>
              <a:buNone/>
            </a:pPr>
            <a:endParaRPr dirty="0"/>
          </a:p>
          <a:p>
            <a:r>
              <a:rPr lang="en" dirty="0"/>
              <a:t>Guide Name:</a:t>
            </a:r>
            <a:r>
              <a:rPr lang="en-US" b="1" dirty="0"/>
              <a:t>Ms. M. L. Prasanthi</a:t>
            </a:r>
            <a:endParaRPr dirty="0"/>
          </a:p>
          <a:p>
            <a:pPr lvl="0"/>
            <a:r>
              <a:rPr lang="en" dirty="0"/>
              <a:t>Designation :</a:t>
            </a:r>
            <a:r>
              <a:rPr lang="en-US" b="1" dirty="0">
                <a:latin typeface="Times New Roman" pitchFamily="18" charset="0"/>
                <a:cs typeface="Times New Roman" pitchFamily="18" charset="0"/>
              </a:rPr>
              <a:t>Associate Professor</a:t>
            </a:r>
            <a:endParaRPr dirty="0"/>
          </a:p>
        </p:txBody>
      </p:sp>
      <p:sp>
        <p:nvSpPr>
          <p:cNvPr id="74" name="Google Shape;74;p13"/>
          <p:cNvSpPr txBox="1"/>
          <p:nvPr/>
        </p:nvSpPr>
        <p:spPr>
          <a:xfrm>
            <a:off x="5382250" y="2848075"/>
            <a:ext cx="3381900" cy="1594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t>Team:</a:t>
            </a:r>
            <a:endParaRPr dirty="0"/>
          </a:p>
          <a:p>
            <a:pPr lvl="0"/>
            <a:r>
              <a:rPr lang="en-US" b="1" dirty="0">
                <a:latin typeface="Times New Roman" pitchFamily="18" charset="0"/>
                <a:cs typeface="Times New Roman" pitchFamily="18" charset="0"/>
              </a:rPr>
              <a:t>16WH1A1213 – V. R. Tejaswi</a:t>
            </a:r>
          </a:p>
          <a:p>
            <a:pPr lvl="0"/>
            <a:r>
              <a:rPr lang="en-US" b="1" dirty="0">
                <a:latin typeface="Times New Roman" pitchFamily="18" charset="0"/>
                <a:cs typeface="Times New Roman" pitchFamily="18" charset="0"/>
              </a:rPr>
              <a:t>16WH1A1239 – P. V. Niharika</a:t>
            </a:r>
          </a:p>
          <a:p>
            <a:r>
              <a:rPr lang="en-US" b="1" dirty="0">
                <a:latin typeface="Times New Roman" pitchFamily="18" charset="0"/>
                <a:cs typeface="Times New Roman" pitchFamily="18" charset="0"/>
              </a:rPr>
              <a:t>16WH1A1241 – K. Meghana</a:t>
            </a:r>
          </a:p>
          <a:p>
            <a:pPr marL="0" lvl="0" indent="0" algn="l" rtl="0">
              <a:spcBef>
                <a:spcPts val="0"/>
              </a:spcBef>
              <a:spcAft>
                <a:spcPts val="0"/>
              </a:spcAft>
              <a:buNone/>
            </a:pPr>
            <a:endParaRP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27708"/>
            <a:ext cx="957695" cy="92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64F8-E4EB-4C72-B421-A756BFE75506}"/>
              </a:ext>
            </a:extLst>
          </p:cNvPr>
          <p:cNvSpPr>
            <a:spLocks noGrp="1"/>
          </p:cNvSpPr>
          <p:nvPr>
            <p:ph type="title"/>
          </p:nvPr>
        </p:nvSpPr>
        <p:spPr>
          <a:xfrm>
            <a:off x="647650" y="141610"/>
            <a:ext cx="6321600" cy="635400"/>
          </a:xfrm>
        </p:spPr>
        <p:txBody>
          <a:bodyPr/>
          <a:lstStyle/>
          <a:p>
            <a:r>
              <a:rPr lang="en-IN" dirty="0"/>
              <a:t>Latitude and Longitude</a:t>
            </a:r>
          </a:p>
        </p:txBody>
      </p:sp>
      <p:sp>
        <p:nvSpPr>
          <p:cNvPr id="4" name="Slide Number Placeholder 3">
            <a:extLst>
              <a:ext uri="{FF2B5EF4-FFF2-40B4-BE49-F238E27FC236}">
                <a16:creationId xmlns:a16="http://schemas.microsoft.com/office/drawing/2014/main" id="{87B463BC-402E-4FBF-BC53-22BA0AEAA4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a:t>
            </a:fld>
            <a:endParaRPr lang="en"/>
          </a:p>
        </p:txBody>
      </p:sp>
      <p:pic>
        <p:nvPicPr>
          <p:cNvPr id="6" name="Picture 5">
            <a:extLst>
              <a:ext uri="{FF2B5EF4-FFF2-40B4-BE49-F238E27FC236}">
                <a16:creationId xmlns:a16="http://schemas.microsoft.com/office/drawing/2014/main" id="{BC659CEA-7EED-4FE7-A67E-B3A77614B68D}"/>
              </a:ext>
            </a:extLst>
          </p:cNvPr>
          <p:cNvPicPr>
            <a:picLocks noChangeAspect="1"/>
          </p:cNvPicPr>
          <p:nvPr/>
        </p:nvPicPr>
        <p:blipFill>
          <a:blip r:embed="rId2"/>
          <a:stretch>
            <a:fillRect/>
          </a:stretch>
        </p:blipFill>
        <p:spPr>
          <a:xfrm>
            <a:off x="571500" y="967740"/>
            <a:ext cx="8191500" cy="3512820"/>
          </a:xfrm>
          <a:prstGeom prst="rect">
            <a:avLst/>
          </a:prstGeom>
        </p:spPr>
      </p:pic>
    </p:spTree>
    <p:extLst>
      <p:ext uri="{BB962C8B-B14F-4D97-AF65-F5344CB8AC3E}">
        <p14:creationId xmlns:p14="http://schemas.microsoft.com/office/powerpoint/2010/main" val="101177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A2B4-37A1-44C4-870C-8449B9F06D31}"/>
              </a:ext>
            </a:extLst>
          </p:cNvPr>
          <p:cNvSpPr>
            <a:spLocks noGrp="1"/>
          </p:cNvSpPr>
          <p:nvPr>
            <p:ph type="title"/>
          </p:nvPr>
        </p:nvSpPr>
        <p:spPr>
          <a:xfrm>
            <a:off x="297181" y="88627"/>
            <a:ext cx="6321600" cy="635400"/>
          </a:xfrm>
        </p:spPr>
        <p:txBody>
          <a:bodyPr/>
          <a:lstStyle/>
          <a:p>
            <a:r>
              <a:rPr lang="en-IN" dirty="0"/>
              <a:t>Path Plot</a:t>
            </a:r>
          </a:p>
        </p:txBody>
      </p:sp>
      <p:sp>
        <p:nvSpPr>
          <p:cNvPr id="4" name="Slide Number Placeholder 3">
            <a:extLst>
              <a:ext uri="{FF2B5EF4-FFF2-40B4-BE49-F238E27FC236}">
                <a16:creationId xmlns:a16="http://schemas.microsoft.com/office/drawing/2014/main" id="{D20471D1-0B8A-42F1-94E6-AAA92D9A23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pic>
        <p:nvPicPr>
          <p:cNvPr id="6" name="Picture 5">
            <a:extLst>
              <a:ext uri="{FF2B5EF4-FFF2-40B4-BE49-F238E27FC236}">
                <a16:creationId xmlns:a16="http://schemas.microsoft.com/office/drawing/2014/main" id="{A60371EB-75B1-4047-81E4-0C0C97B17066}"/>
              </a:ext>
            </a:extLst>
          </p:cNvPr>
          <p:cNvPicPr>
            <a:picLocks noChangeAspect="1"/>
          </p:cNvPicPr>
          <p:nvPr/>
        </p:nvPicPr>
        <p:blipFill>
          <a:blip r:embed="rId2"/>
          <a:stretch>
            <a:fillRect/>
          </a:stretch>
        </p:blipFill>
        <p:spPr>
          <a:xfrm>
            <a:off x="2804159" y="406327"/>
            <a:ext cx="6111240" cy="3929453"/>
          </a:xfrm>
          <a:prstGeom prst="rect">
            <a:avLst/>
          </a:prstGeom>
        </p:spPr>
      </p:pic>
      <p:sp>
        <p:nvSpPr>
          <p:cNvPr id="7" name="TextBox 6">
            <a:extLst>
              <a:ext uri="{FF2B5EF4-FFF2-40B4-BE49-F238E27FC236}">
                <a16:creationId xmlns:a16="http://schemas.microsoft.com/office/drawing/2014/main" id="{CCCE3B82-912F-4412-8941-33B07948F38F}"/>
              </a:ext>
            </a:extLst>
          </p:cNvPr>
          <p:cNvSpPr txBox="1"/>
          <p:nvPr/>
        </p:nvSpPr>
        <p:spPr>
          <a:xfrm>
            <a:off x="297180" y="685800"/>
            <a:ext cx="2506979" cy="646331"/>
          </a:xfrm>
          <a:prstGeom prst="rect">
            <a:avLst/>
          </a:prstGeom>
          <a:noFill/>
        </p:spPr>
        <p:txBody>
          <a:bodyPr wrap="square" rtlCol="0">
            <a:spAutoFit/>
          </a:bodyPr>
          <a:lstStyle/>
          <a:p>
            <a:pPr marL="285750" indent="-285750">
              <a:buFont typeface="Arial" panose="020B0604020202020204" pitchFamily="34" charset="0"/>
              <a:buChar char="•"/>
            </a:pPr>
            <a:r>
              <a:rPr lang="en-IN" dirty="0"/>
              <a:t>Blue - AL122005</a:t>
            </a:r>
          </a:p>
          <a:p>
            <a:pPr marL="285750" indent="-285750">
              <a:buFont typeface="Arial" panose="020B0604020202020204" pitchFamily="34" charset="0"/>
              <a:buChar char="•"/>
            </a:pPr>
            <a:r>
              <a:rPr lang="en-IN" dirty="0"/>
              <a:t>Green - AL182012</a:t>
            </a:r>
          </a:p>
        </p:txBody>
      </p:sp>
    </p:spTree>
    <p:extLst>
      <p:ext uri="{BB962C8B-B14F-4D97-AF65-F5344CB8AC3E}">
        <p14:creationId xmlns:p14="http://schemas.microsoft.com/office/powerpoint/2010/main" val="389818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3B9A-020A-4DBC-9411-F4C94C9DC6E3}"/>
              </a:ext>
            </a:extLst>
          </p:cNvPr>
          <p:cNvSpPr>
            <a:spLocks noGrp="1"/>
          </p:cNvSpPr>
          <p:nvPr>
            <p:ph type="title"/>
          </p:nvPr>
        </p:nvSpPr>
        <p:spPr>
          <a:xfrm>
            <a:off x="632410" y="166664"/>
            <a:ext cx="6321600" cy="635400"/>
          </a:xfrm>
        </p:spPr>
        <p:txBody>
          <a:bodyPr/>
          <a:lstStyle/>
          <a:p>
            <a:r>
              <a:rPr lang="en-IN" dirty="0"/>
              <a:t>Position Plot</a:t>
            </a:r>
          </a:p>
        </p:txBody>
      </p:sp>
      <p:sp>
        <p:nvSpPr>
          <p:cNvPr id="3" name="Text Placeholder 2">
            <a:extLst>
              <a:ext uri="{FF2B5EF4-FFF2-40B4-BE49-F238E27FC236}">
                <a16:creationId xmlns:a16="http://schemas.microsoft.com/office/drawing/2014/main" id="{E9FE1D9B-750C-4497-8809-75C977D0DCA1}"/>
              </a:ext>
            </a:extLst>
          </p:cNvPr>
          <p:cNvSpPr>
            <a:spLocks noGrp="1"/>
          </p:cNvSpPr>
          <p:nvPr>
            <p:ph type="body" idx="1"/>
          </p:nvPr>
        </p:nvSpPr>
        <p:spPr>
          <a:xfrm>
            <a:off x="444152" y="620416"/>
            <a:ext cx="3068668" cy="3002400"/>
          </a:xfrm>
        </p:spPr>
        <p:txBody>
          <a:bodyPr/>
          <a:lstStyle/>
          <a:p>
            <a:r>
              <a:rPr lang="en-IN" sz="1800" dirty="0"/>
              <a:t>Blue - Genesis Points</a:t>
            </a:r>
          </a:p>
          <a:p>
            <a:r>
              <a:rPr lang="en-IN" sz="1800" dirty="0"/>
              <a:t>Red - Mid Points</a:t>
            </a:r>
          </a:p>
          <a:p>
            <a:r>
              <a:rPr lang="en-IN" sz="1800" dirty="0"/>
              <a:t>Green – Decay Points</a:t>
            </a:r>
          </a:p>
        </p:txBody>
      </p:sp>
      <p:sp>
        <p:nvSpPr>
          <p:cNvPr id="4" name="Slide Number Placeholder 3">
            <a:extLst>
              <a:ext uri="{FF2B5EF4-FFF2-40B4-BE49-F238E27FC236}">
                <a16:creationId xmlns:a16="http://schemas.microsoft.com/office/drawing/2014/main" id="{F83BE1A9-FC4F-4CB6-8F14-C023FE0D6F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pic>
        <p:nvPicPr>
          <p:cNvPr id="6" name="Picture 5">
            <a:extLst>
              <a:ext uri="{FF2B5EF4-FFF2-40B4-BE49-F238E27FC236}">
                <a16:creationId xmlns:a16="http://schemas.microsoft.com/office/drawing/2014/main" id="{E0C8E2BC-2FFA-40B5-A145-A47D825D7D00}"/>
              </a:ext>
            </a:extLst>
          </p:cNvPr>
          <p:cNvPicPr>
            <a:picLocks noChangeAspect="1"/>
          </p:cNvPicPr>
          <p:nvPr/>
        </p:nvPicPr>
        <p:blipFill>
          <a:blip r:embed="rId2"/>
          <a:stretch>
            <a:fillRect/>
          </a:stretch>
        </p:blipFill>
        <p:spPr>
          <a:xfrm>
            <a:off x="3322320" y="620416"/>
            <a:ext cx="5265420" cy="3837284"/>
          </a:xfrm>
          <a:prstGeom prst="rect">
            <a:avLst/>
          </a:prstGeom>
        </p:spPr>
      </p:pic>
    </p:spTree>
    <p:extLst>
      <p:ext uri="{BB962C8B-B14F-4D97-AF65-F5344CB8AC3E}">
        <p14:creationId xmlns:p14="http://schemas.microsoft.com/office/powerpoint/2010/main" val="3227264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7640-613B-424B-8160-B6CC6B3A34F6}"/>
              </a:ext>
            </a:extLst>
          </p:cNvPr>
          <p:cNvSpPr>
            <a:spLocks noGrp="1"/>
          </p:cNvSpPr>
          <p:nvPr>
            <p:ph type="title"/>
          </p:nvPr>
        </p:nvSpPr>
        <p:spPr>
          <a:xfrm>
            <a:off x="297181" y="137041"/>
            <a:ext cx="6321600" cy="635400"/>
          </a:xfrm>
        </p:spPr>
        <p:txBody>
          <a:bodyPr/>
          <a:lstStyle/>
          <a:p>
            <a:r>
              <a:rPr lang="en-IN" dirty="0"/>
              <a:t>Start - mid -end</a:t>
            </a:r>
          </a:p>
        </p:txBody>
      </p:sp>
      <p:sp>
        <p:nvSpPr>
          <p:cNvPr id="4" name="Slide Number Placeholder 3">
            <a:extLst>
              <a:ext uri="{FF2B5EF4-FFF2-40B4-BE49-F238E27FC236}">
                <a16:creationId xmlns:a16="http://schemas.microsoft.com/office/drawing/2014/main" id="{56FD8B5C-7A5D-4E91-8F92-B3529A6A55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pic>
        <p:nvPicPr>
          <p:cNvPr id="6" name="Picture 5">
            <a:extLst>
              <a:ext uri="{FF2B5EF4-FFF2-40B4-BE49-F238E27FC236}">
                <a16:creationId xmlns:a16="http://schemas.microsoft.com/office/drawing/2014/main" id="{435BEC8E-B0D6-4515-965B-82051FD7420D}"/>
              </a:ext>
            </a:extLst>
          </p:cNvPr>
          <p:cNvPicPr>
            <a:picLocks noChangeAspect="1"/>
          </p:cNvPicPr>
          <p:nvPr/>
        </p:nvPicPr>
        <p:blipFill>
          <a:blip r:embed="rId2"/>
          <a:stretch>
            <a:fillRect/>
          </a:stretch>
        </p:blipFill>
        <p:spPr>
          <a:xfrm>
            <a:off x="2522220" y="647700"/>
            <a:ext cx="4198620" cy="1638301"/>
          </a:xfrm>
          <a:prstGeom prst="rect">
            <a:avLst/>
          </a:prstGeom>
        </p:spPr>
      </p:pic>
      <p:pic>
        <p:nvPicPr>
          <p:cNvPr id="8" name="Picture 7">
            <a:extLst>
              <a:ext uri="{FF2B5EF4-FFF2-40B4-BE49-F238E27FC236}">
                <a16:creationId xmlns:a16="http://schemas.microsoft.com/office/drawing/2014/main" id="{556F0CBD-4CE9-4B24-ABAF-6E63C737F068}"/>
              </a:ext>
            </a:extLst>
          </p:cNvPr>
          <p:cNvPicPr>
            <a:picLocks noChangeAspect="1"/>
          </p:cNvPicPr>
          <p:nvPr/>
        </p:nvPicPr>
        <p:blipFill>
          <a:blip r:embed="rId3"/>
          <a:stretch>
            <a:fillRect/>
          </a:stretch>
        </p:blipFill>
        <p:spPr>
          <a:xfrm>
            <a:off x="441959" y="2374981"/>
            <a:ext cx="8295989" cy="2117009"/>
          </a:xfrm>
          <a:prstGeom prst="rect">
            <a:avLst/>
          </a:prstGeom>
        </p:spPr>
      </p:pic>
    </p:spTree>
    <p:extLst>
      <p:ext uri="{BB962C8B-B14F-4D97-AF65-F5344CB8AC3E}">
        <p14:creationId xmlns:p14="http://schemas.microsoft.com/office/powerpoint/2010/main" val="296661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70A96-25D1-448E-9317-17575369796C}"/>
              </a:ext>
            </a:extLst>
          </p:cNvPr>
          <p:cNvSpPr>
            <a:spLocks noGrp="1"/>
          </p:cNvSpPr>
          <p:nvPr>
            <p:ph type="title"/>
          </p:nvPr>
        </p:nvSpPr>
        <p:spPr>
          <a:xfrm>
            <a:off x="655270" y="156850"/>
            <a:ext cx="6321600" cy="494045"/>
          </a:xfrm>
        </p:spPr>
        <p:txBody>
          <a:bodyPr/>
          <a:lstStyle/>
          <a:p>
            <a:r>
              <a:rPr lang="en-IN" dirty="0"/>
              <a:t>Clustering</a:t>
            </a:r>
          </a:p>
        </p:txBody>
      </p:sp>
      <p:sp>
        <p:nvSpPr>
          <p:cNvPr id="3" name="Text Placeholder 2">
            <a:extLst>
              <a:ext uri="{FF2B5EF4-FFF2-40B4-BE49-F238E27FC236}">
                <a16:creationId xmlns:a16="http://schemas.microsoft.com/office/drawing/2014/main" id="{2825ADB9-EFF5-487C-856C-8E8F9A324CFF}"/>
              </a:ext>
            </a:extLst>
          </p:cNvPr>
          <p:cNvSpPr>
            <a:spLocks noGrp="1"/>
          </p:cNvSpPr>
          <p:nvPr>
            <p:ph type="body" idx="1"/>
          </p:nvPr>
        </p:nvSpPr>
        <p:spPr>
          <a:xfrm>
            <a:off x="543211" y="650896"/>
            <a:ext cx="4569808" cy="4037863"/>
          </a:xfrm>
        </p:spPr>
        <p:txBody>
          <a:bodyPr/>
          <a:lstStyle/>
          <a:p>
            <a:r>
              <a:rPr lang="en-IN" sz="2000" b="1" u="sng" dirty="0"/>
              <a:t>Agglomerative Clustering</a:t>
            </a:r>
          </a:p>
          <a:p>
            <a:pPr lvl="1"/>
            <a:r>
              <a:rPr lang="en-IN" sz="1500" dirty="0"/>
              <a:t>Bottom-up approach</a:t>
            </a:r>
          </a:p>
          <a:p>
            <a:pPr lvl="1"/>
            <a:r>
              <a:rPr lang="en-US" sz="1500" dirty="0"/>
              <a:t>The basic algorithm of Agglomerative is straight forward.</a:t>
            </a:r>
          </a:p>
          <a:p>
            <a:pPr lvl="2"/>
            <a:r>
              <a:rPr lang="en-US" sz="1500" dirty="0"/>
              <a:t>Compute the proximity matrix</a:t>
            </a:r>
          </a:p>
          <a:p>
            <a:pPr lvl="2"/>
            <a:r>
              <a:rPr lang="en-US" sz="1500" dirty="0"/>
              <a:t>Let each data point be a cluster</a:t>
            </a:r>
          </a:p>
          <a:p>
            <a:pPr lvl="2"/>
            <a:r>
              <a:rPr lang="en-US" sz="1500" dirty="0"/>
              <a:t>Repeat: Merge the two closest clusters and update the proximity matrix</a:t>
            </a:r>
          </a:p>
          <a:p>
            <a:pPr lvl="2"/>
            <a:r>
              <a:rPr lang="en-US" sz="1500" dirty="0"/>
              <a:t>Until only a single cluster remains</a:t>
            </a:r>
          </a:p>
          <a:p>
            <a:pPr lvl="1"/>
            <a:endParaRPr lang="en-IN" sz="1400" b="1" u="sng" dirty="0"/>
          </a:p>
        </p:txBody>
      </p:sp>
      <p:sp>
        <p:nvSpPr>
          <p:cNvPr id="4" name="Slide Number Placeholder 3">
            <a:extLst>
              <a:ext uri="{FF2B5EF4-FFF2-40B4-BE49-F238E27FC236}">
                <a16:creationId xmlns:a16="http://schemas.microsoft.com/office/drawing/2014/main" id="{9D236D53-36FD-4B1B-A5FF-1A02A223D3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pic>
        <p:nvPicPr>
          <p:cNvPr id="6" name="Picture 5">
            <a:extLst>
              <a:ext uri="{FF2B5EF4-FFF2-40B4-BE49-F238E27FC236}">
                <a16:creationId xmlns:a16="http://schemas.microsoft.com/office/drawing/2014/main" id="{09C2DE0D-17DC-42AB-9120-3055DAABC0AC}"/>
              </a:ext>
            </a:extLst>
          </p:cNvPr>
          <p:cNvPicPr>
            <a:picLocks noChangeAspect="1"/>
          </p:cNvPicPr>
          <p:nvPr/>
        </p:nvPicPr>
        <p:blipFill>
          <a:blip r:embed="rId2"/>
          <a:stretch>
            <a:fillRect/>
          </a:stretch>
        </p:blipFill>
        <p:spPr>
          <a:xfrm>
            <a:off x="5143501" y="800101"/>
            <a:ext cx="3457288" cy="1851659"/>
          </a:xfrm>
          <a:prstGeom prst="rect">
            <a:avLst/>
          </a:prstGeom>
        </p:spPr>
      </p:pic>
      <p:pic>
        <p:nvPicPr>
          <p:cNvPr id="8" name="Picture 7">
            <a:extLst>
              <a:ext uri="{FF2B5EF4-FFF2-40B4-BE49-F238E27FC236}">
                <a16:creationId xmlns:a16="http://schemas.microsoft.com/office/drawing/2014/main" id="{8B727C42-041F-43EA-AE0A-B8E194A847F2}"/>
              </a:ext>
            </a:extLst>
          </p:cNvPr>
          <p:cNvPicPr>
            <a:picLocks noChangeAspect="1"/>
          </p:cNvPicPr>
          <p:nvPr/>
        </p:nvPicPr>
        <p:blipFill>
          <a:blip r:embed="rId3"/>
          <a:stretch>
            <a:fillRect/>
          </a:stretch>
        </p:blipFill>
        <p:spPr>
          <a:xfrm>
            <a:off x="5143501" y="2669826"/>
            <a:ext cx="3457287" cy="1955514"/>
          </a:xfrm>
          <a:prstGeom prst="rect">
            <a:avLst/>
          </a:prstGeom>
        </p:spPr>
      </p:pic>
    </p:spTree>
    <p:extLst>
      <p:ext uri="{BB962C8B-B14F-4D97-AF65-F5344CB8AC3E}">
        <p14:creationId xmlns:p14="http://schemas.microsoft.com/office/powerpoint/2010/main" val="1774594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18B77-F9EC-4A97-BBC7-F9BDCBBE1A06}"/>
              </a:ext>
            </a:extLst>
          </p:cNvPr>
          <p:cNvSpPr>
            <a:spLocks noGrp="1"/>
          </p:cNvSpPr>
          <p:nvPr>
            <p:ph type="title"/>
          </p:nvPr>
        </p:nvSpPr>
        <p:spPr/>
        <p:txBody>
          <a:bodyPr/>
          <a:lstStyle/>
          <a:p>
            <a:r>
              <a:rPr lang="en-IN" dirty="0"/>
              <a:t>Elbow method</a:t>
            </a:r>
          </a:p>
        </p:txBody>
      </p:sp>
      <p:sp>
        <p:nvSpPr>
          <p:cNvPr id="3" name="Content Placeholder 2">
            <a:extLst>
              <a:ext uri="{FF2B5EF4-FFF2-40B4-BE49-F238E27FC236}">
                <a16:creationId xmlns:a16="http://schemas.microsoft.com/office/drawing/2014/main" id="{41D93552-4F15-47BD-9981-D1863C1CE75D}"/>
              </a:ext>
            </a:extLst>
          </p:cNvPr>
          <p:cNvSpPr>
            <a:spLocks noGrp="1"/>
          </p:cNvSpPr>
          <p:nvPr>
            <p:ph idx="1"/>
          </p:nvPr>
        </p:nvSpPr>
        <p:spPr>
          <a:xfrm>
            <a:off x="1088685" y="1511799"/>
            <a:ext cx="3940515" cy="2587960"/>
          </a:xfrm>
        </p:spPr>
        <p:txBody>
          <a:bodyPr/>
          <a:lstStyle/>
          <a:p>
            <a:pPr algn="just"/>
            <a:r>
              <a:rPr lang="en-US" dirty="0"/>
              <a:t>The </a:t>
            </a:r>
            <a:r>
              <a:rPr lang="en-US" b="1" dirty="0"/>
              <a:t>elbow method</a:t>
            </a:r>
            <a:r>
              <a:rPr lang="en-US" dirty="0"/>
              <a:t> is a heuristic </a:t>
            </a:r>
            <a:r>
              <a:rPr lang="en-US" b="1" dirty="0"/>
              <a:t>method</a:t>
            </a:r>
            <a:r>
              <a:rPr lang="en-US" dirty="0"/>
              <a:t> of interpretation and validation of consistency within cluster analysis designed to help find the appropriate number of clusters in a dataset.</a:t>
            </a:r>
            <a:endParaRPr lang="en-IN" dirty="0"/>
          </a:p>
        </p:txBody>
      </p:sp>
      <p:pic>
        <p:nvPicPr>
          <p:cNvPr id="6" name="Picture 5">
            <a:extLst>
              <a:ext uri="{FF2B5EF4-FFF2-40B4-BE49-F238E27FC236}">
                <a16:creationId xmlns:a16="http://schemas.microsoft.com/office/drawing/2014/main" id="{33D40062-5875-4106-97B3-E90691A83922}"/>
              </a:ext>
            </a:extLst>
          </p:cNvPr>
          <p:cNvPicPr>
            <a:picLocks noChangeAspect="1"/>
          </p:cNvPicPr>
          <p:nvPr/>
        </p:nvPicPr>
        <p:blipFill>
          <a:blip r:embed="rId2"/>
          <a:stretch>
            <a:fillRect/>
          </a:stretch>
        </p:blipFill>
        <p:spPr>
          <a:xfrm>
            <a:off x="5265025" y="1511799"/>
            <a:ext cx="3026116" cy="2362200"/>
          </a:xfrm>
          <a:prstGeom prst="rect">
            <a:avLst/>
          </a:prstGeom>
        </p:spPr>
      </p:pic>
    </p:spTree>
    <p:extLst>
      <p:ext uri="{BB962C8B-B14F-4D97-AF65-F5344CB8AC3E}">
        <p14:creationId xmlns:p14="http://schemas.microsoft.com/office/powerpoint/2010/main" val="132439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5276-2ED5-4849-82CD-989F8FFD966F}"/>
              </a:ext>
            </a:extLst>
          </p:cNvPr>
          <p:cNvSpPr>
            <a:spLocks noGrp="1"/>
          </p:cNvSpPr>
          <p:nvPr>
            <p:ph type="title"/>
          </p:nvPr>
        </p:nvSpPr>
        <p:spPr>
          <a:xfrm>
            <a:off x="617220" y="141610"/>
            <a:ext cx="3497580" cy="635400"/>
          </a:xfrm>
        </p:spPr>
        <p:txBody>
          <a:bodyPr/>
          <a:lstStyle/>
          <a:p>
            <a:r>
              <a:rPr lang="en-IN" dirty="0"/>
              <a:t> Markov Chain</a:t>
            </a:r>
          </a:p>
        </p:txBody>
      </p:sp>
      <p:sp>
        <p:nvSpPr>
          <p:cNvPr id="3" name="Text Placeholder 2">
            <a:extLst>
              <a:ext uri="{FF2B5EF4-FFF2-40B4-BE49-F238E27FC236}">
                <a16:creationId xmlns:a16="http://schemas.microsoft.com/office/drawing/2014/main" id="{3EF332C2-B243-4E9F-B407-3EEB70134A87}"/>
              </a:ext>
            </a:extLst>
          </p:cNvPr>
          <p:cNvSpPr>
            <a:spLocks noGrp="1"/>
          </p:cNvSpPr>
          <p:nvPr>
            <p:ph type="body" idx="1"/>
          </p:nvPr>
        </p:nvSpPr>
        <p:spPr>
          <a:xfrm>
            <a:off x="464820" y="632460"/>
            <a:ext cx="8266892" cy="3965716"/>
          </a:xfrm>
        </p:spPr>
        <p:txBody>
          <a:bodyPr/>
          <a:lstStyle/>
          <a:p>
            <a:r>
              <a:rPr lang="en-IN" sz="1800" dirty="0"/>
              <a:t>Sequence of possible events in which the probability of each state depends only on the state attained in the previous state.</a:t>
            </a:r>
          </a:p>
          <a:p>
            <a:r>
              <a:rPr lang="en-IN" sz="1800" b="1" u="sng" dirty="0"/>
              <a:t>Transition Probabilities </a:t>
            </a:r>
            <a:r>
              <a:rPr lang="en-IN" sz="1800" dirty="0"/>
              <a:t>: The probability that an event will transition to a new state or stay the same.</a:t>
            </a:r>
          </a:p>
        </p:txBody>
      </p:sp>
      <p:sp>
        <p:nvSpPr>
          <p:cNvPr id="4" name="Slide Number Placeholder 3">
            <a:extLst>
              <a:ext uri="{FF2B5EF4-FFF2-40B4-BE49-F238E27FC236}">
                <a16:creationId xmlns:a16="http://schemas.microsoft.com/office/drawing/2014/main" id="{C9A84E0B-CF19-4B9A-81F5-0DCE2027C4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lang="en"/>
          </a:p>
        </p:txBody>
      </p:sp>
      <p:pic>
        <p:nvPicPr>
          <p:cNvPr id="6" name="Picture 5">
            <a:extLst>
              <a:ext uri="{FF2B5EF4-FFF2-40B4-BE49-F238E27FC236}">
                <a16:creationId xmlns:a16="http://schemas.microsoft.com/office/drawing/2014/main" id="{66C29B6C-7FAA-42A0-A65B-45F3A548128E}"/>
              </a:ext>
            </a:extLst>
          </p:cNvPr>
          <p:cNvPicPr>
            <a:picLocks noChangeAspect="1"/>
          </p:cNvPicPr>
          <p:nvPr/>
        </p:nvPicPr>
        <p:blipFill>
          <a:blip r:embed="rId2"/>
          <a:stretch>
            <a:fillRect/>
          </a:stretch>
        </p:blipFill>
        <p:spPr>
          <a:xfrm>
            <a:off x="617221" y="2103120"/>
            <a:ext cx="5989319" cy="2346960"/>
          </a:xfrm>
          <a:prstGeom prst="rect">
            <a:avLst/>
          </a:prstGeom>
        </p:spPr>
      </p:pic>
      <p:pic>
        <p:nvPicPr>
          <p:cNvPr id="7" name="Picture 6">
            <a:extLst>
              <a:ext uri="{FF2B5EF4-FFF2-40B4-BE49-F238E27FC236}">
                <a16:creationId xmlns:a16="http://schemas.microsoft.com/office/drawing/2014/main" id="{D463CAF4-B515-42E5-8A2A-DA12E098DFDC}"/>
              </a:ext>
            </a:extLst>
          </p:cNvPr>
          <p:cNvPicPr>
            <a:picLocks noChangeAspect="1"/>
          </p:cNvPicPr>
          <p:nvPr/>
        </p:nvPicPr>
        <p:blipFill>
          <a:blip r:embed="rId3"/>
          <a:stretch>
            <a:fillRect/>
          </a:stretch>
        </p:blipFill>
        <p:spPr>
          <a:xfrm>
            <a:off x="6824885" y="2832082"/>
            <a:ext cx="1854295" cy="698536"/>
          </a:xfrm>
          <a:prstGeom prst="rect">
            <a:avLst/>
          </a:prstGeom>
        </p:spPr>
      </p:pic>
    </p:spTree>
    <p:extLst>
      <p:ext uri="{BB962C8B-B14F-4D97-AF65-F5344CB8AC3E}">
        <p14:creationId xmlns:p14="http://schemas.microsoft.com/office/powerpoint/2010/main" val="2777840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311700" y="145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sp>
        <p:nvSpPr>
          <p:cNvPr id="122" name="Google Shape;122;p20"/>
          <p:cNvSpPr txBox="1">
            <a:spLocks noGrp="1"/>
          </p:cNvSpPr>
          <p:nvPr>
            <p:ph type="body" idx="1"/>
          </p:nvPr>
        </p:nvSpPr>
        <p:spPr>
          <a:xfrm>
            <a:off x="174499" y="661892"/>
            <a:ext cx="8872200" cy="4083600"/>
          </a:xfrm>
          <a:prstGeom prst="rect">
            <a:avLst/>
          </a:prstGeom>
        </p:spPr>
        <p:txBody>
          <a:bodyPr spcFirstLastPara="1" wrap="square" lIns="91425" tIns="91425" rIns="91425" bIns="91425" anchor="t" anchorCtr="0">
            <a:noAutofit/>
          </a:bodyPr>
          <a:lstStyle/>
          <a:p>
            <a:pPr marL="285750" indent="-285750">
              <a:spcAft>
                <a:spcPts val="1600"/>
              </a:spcAft>
            </a:pPr>
            <a:r>
              <a:rPr lang="en-IN" sz="1800" dirty="0"/>
              <a:t>Data Analysis Module.</a:t>
            </a:r>
          </a:p>
          <a:p>
            <a:pPr marL="285750" indent="-285750">
              <a:spcAft>
                <a:spcPts val="1600"/>
              </a:spcAft>
            </a:pPr>
            <a:r>
              <a:rPr lang="en-IN" sz="1800" dirty="0"/>
              <a:t>Clustering Module.</a:t>
            </a:r>
          </a:p>
          <a:p>
            <a:pPr marL="285750" indent="-285750">
              <a:spcAft>
                <a:spcPts val="1600"/>
              </a:spcAft>
            </a:pPr>
            <a:r>
              <a:rPr lang="en-IN" sz="1800" dirty="0"/>
              <a:t>Path Prediction Module.</a:t>
            </a:r>
          </a:p>
        </p:txBody>
      </p:sp>
      <p:sp>
        <p:nvSpPr>
          <p:cNvPr id="123" name="Google Shape;12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pPr marL="0" lvl="0" indent="0" algn="r" rtl="0">
                <a:spcBef>
                  <a:spcPts val="0"/>
                </a:spcBef>
                <a:spcAft>
                  <a:spcPts val="0"/>
                </a:spcAft>
                <a:buNone/>
              </a:pPr>
              <a:t>17</a:t>
            </a:fld>
            <a:endParaRPr>
              <a:latin typeface="Lato"/>
              <a:ea typeface="Lato"/>
              <a:cs typeface="Lato"/>
              <a:sym typeface="Lato"/>
            </a:endParaRPr>
          </a:p>
        </p:txBody>
      </p:sp>
      <p:pic>
        <p:nvPicPr>
          <p:cNvPr id="3" name="Picture 2">
            <a:extLst>
              <a:ext uri="{FF2B5EF4-FFF2-40B4-BE49-F238E27FC236}">
                <a16:creationId xmlns:a16="http://schemas.microsoft.com/office/drawing/2014/main" id="{AA0C1A27-CE5C-4C64-9F62-0F9C76AA674A}"/>
              </a:ext>
            </a:extLst>
          </p:cNvPr>
          <p:cNvPicPr>
            <a:picLocks noChangeAspect="1"/>
          </p:cNvPicPr>
          <p:nvPr/>
        </p:nvPicPr>
        <p:blipFill>
          <a:blip r:embed="rId3"/>
          <a:stretch>
            <a:fillRect/>
          </a:stretch>
        </p:blipFill>
        <p:spPr>
          <a:xfrm>
            <a:off x="3642340" y="680677"/>
            <a:ext cx="2339340" cy="1730165"/>
          </a:xfrm>
          <a:prstGeom prst="rect">
            <a:avLst/>
          </a:prstGeom>
        </p:spPr>
      </p:pic>
      <p:pic>
        <p:nvPicPr>
          <p:cNvPr id="7" name="Picture 6">
            <a:extLst>
              <a:ext uri="{FF2B5EF4-FFF2-40B4-BE49-F238E27FC236}">
                <a16:creationId xmlns:a16="http://schemas.microsoft.com/office/drawing/2014/main" id="{7382FD2F-F986-4606-BEC6-F04D49154521}"/>
              </a:ext>
            </a:extLst>
          </p:cNvPr>
          <p:cNvPicPr>
            <a:picLocks noChangeAspect="1"/>
          </p:cNvPicPr>
          <p:nvPr/>
        </p:nvPicPr>
        <p:blipFill>
          <a:blip r:embed="rId4"/>
          <a:stretch>
            <a:fillRect/>
          </a:stretch>
        </p:blipFill>
        <p:spPr>
          <a:xfrm>
            <a:off x="6057900" y="1988819"/>
            <a:ext cx="2238687" cy="20212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F3F80-7092-48D9-B457-54AC381EE958}"/>
              </a:ext>
            </a:extLst>
          </p:cNvPr>
          <p:cNvSpPr>
            <a:spLocks noGrp="1"/>
          </p:cNvSpPr>
          <p:nvPr>
            <p:ph type="title"/>
          </p:nvPr>
        </p:nvSpPr>
        <p:spPr>
          <a:xfrm>
            <a:off x="1058205" y="946290"/>
            <a:ext cx="7202456" cy="440351"/>
          </a:xfrm>
        </p:spPr>
        <p:txBody>
          <a:bodyPr/>
          <a:lstStyle/>
          <a:p>
            <a:r>
              <a:rPr lang="en-IN" dirty="0"/>
              <a:t>Input output</a:t>
            </a:r>
          </a:p>
        </p:txBody>
      </p:sp>
      <p:pic>
        <p:nvPicPr>
          <p:cNvPr id="6" name="Picture 5">
            <a:extLst>
              <a:ext uri="{FF2B5EF4-FFF2-40B4-BE49-F238E27FC236}">
                <a16:creationId xmlns:a16="http://schemas.microsoft.com/office/drawing/2014/main" id="{CF36B65C-A75C-4528-8F0C-65FC9737D72F}"/>
              </a:ext>
            </a:extLst>
          </p:cNvPr>
          <p:cNvPicPr>
            <a:picLocks noChangeAspect="1"/>
          </p:cNvPicPr>
          <p:nvPr/>
        </p:nvPicPr>
        <p:blipFill>
          <a:blip r:embed="rId2"/>
          <a:stretch>
            <a:fillRect/>
          </a:stretch>
        </p:blipFill>
        <p:spPr>
          <a:xfrm>
            <a:off x="1439983" y="1532583"/>
            <a:ext cx="6438900" cy="401934"/>
          </a:xfrm>
          <a:prstGeom prst="rect">
            <a:avLst/>
          </a:prstGeom>
        </p:spPr>
      </p:pic>
      <p:pic>
        <p:nvPicPr>
          <p:cNvPr id="8" name="Picture 7">
            <a:extLst>
              <a:ext uri="{FF2B5EF4-FFF2-40B4-BE49-F238E27FC236}">
                <a16:creationId xmlns:a16="http://schemas.microsoft.com/office/drawing/2014/main" id="{F40576D9-BC4B-47BA-A5DD-1A29C541C982}"/>
              </a:ext>
            </a:extLst>
          </p:cNvPr>
          <p:cNvPicPr>
            <a:picLocks noChangeAspect="1"/>
          </p:cNvPicPr>
          <p:nvPr/>
        </p:nvPicPr>
        <p:blipFill>
          <a:blip r:embed="rId3"/>
          <a:stretch>
            <a:fillRect/>
          </a:stretch>
        </p:blipFill>
        <p:spPr>
          <a:xfrm>
            <a:off x="1439982" y="1934517"/>
            <a:ext cx="3482143" cy="2675583"/>
          </a:xfrm>
          <a:prstGeom prst="rect">
            <a:avLst/>
          </a:prstGeom>
        </p:spPr>
      </p:pic>
      <p:pic>
        <p:nvPicPr>
          <p:cNvPr id="10" name="Picture 9">
            <a:extLst>
              <a:ext uri="{FF2B5EF4-FFF2-40B4-BE49-F238E27FC236}">
                <a16:creationId xmlns:a16="http://schemas.microsoft.com/office/drawing/2014/main" id="{ADEE3300-BE83-4CA9-BFCC-CF206C99AD88}"/>
              </a:ext>
            </a:extLst>
          </p:cNvPr>
          <p:cNvPicPr>
            <a:picLocks noChangeAspect="1"/>
          </p:cNvPicPr>
          <p:nvPr/>
        </p:nvPicPr>
        <p:blipFill>
          <a:blip r:embed="rId4"/>
          <a:stretch>
            <a:fillRect/>
          </a:stretch>
        </p:blipFill>
        <p:spPr>
          <a:xfrm>
            <a:off x="4922126" y="1934517"/>
            <a:ext cx="2956757" cy="2633147"/>
          </a:xfrm>
          <a:prstGeom prst="rect">
            <a:avLst/>
          </a:prstGeom>
        </p:spPr>
      </p:pic>
    </p:spTree>
    <p:extLst>
      <p:ext uri="{BB962C8B-B14F-4D97-AF65-F5344CB8AC3E}">
        <p14:creationId xmlns:p14="http://schemas.microsoft.com/office/powerpoint/2010/main" val="33482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431" y="125677"/>
            <a:ext cx="2227168" cy="635400"/>
          </a:xfrm>
        </p:spPr>
        <p:txBody>
          <a:bodyPr/>
          <a:lstStyle/>
          <a:p>
            <a:r>
              <a:rPr lang="en-IN" dirty="0"/>
              <a:t>Action Plan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688593588"/>
              </p:ext>
            </p:extLst>
          </p:nvPr>
        </p:nvGraphicFramePr>
        <p:xfrm>
          <a:off x="1173480" y="1018310"/>
          <a:ext cx="6640483" cy="3129280"/>
        </p:xfrm>
        <a:graphic>
          <a:graphicData uri="http://schemas.openxmlformats.org/drawingml/2006/table">
            <a:tbl>
              <a:tblPr firstRow="1" bandRow="1">
                <a:tableStyleId>{5C22544A-7EE6-4342-B048-85BDC9FD1C3A}</a:tableStyleId>
              </a:tblPr>
              <a:tblGrid>
                <a:gridCol w="2248709">
                  <a:extLst>
                    <a:ext uri="{9D8B030D-6E8A-4147-A177-3AD203B41FA5}">
                      <a16:colId xmlns:a16="http://schemas.microsoft.com/office/drawing/2014/main" val="20000"/>
                    </a:ext>
                  </a:extLst>
                </a:gridCol>
                <a:gridCol w="2022329">
                  <a:extLst>
                    <a:ext uri="{9D8B030D-6E8A-4147-A177-3AD203B41FA5}">
                      <a16:colId xmlns:a16="http://schemas.microsoft.com/office/drawing/2014/main" val="20001"/>
                    </a:ext>
                  </a:extLst>
                </a:gridCol>
                <a:gridCol w="2369445">
                  <a:extLst>
                    <a:ext uri="{9D8B030D-6E8A-4147-A177-3AD203B41FA5}">
                      <a16:colId xmlns:a16="http://schemas.microsoft.com/office/drawing/2014/main" val="20002"/>
                    </a:ext>
                  </a:extLst>
                </a:gridCol>
              </a:tblGrid>
              <a:tr h="626110">
                <a:tc>
                  <a:txBody>
                    <a:bodyPr/>
                    <a:lstStyle/>
                    <a:p>
                      <a:pPr algn="ctr"/>
                      <a:r>
                        <a:rPr lang="en-IN" sz="1800" dirty="0">
                          <a:solidFill>
                            <a:schemeClr val="tx1"/>
                          </a:solidFill>
                        </a:rPr>
                        <a:t>Module Information</a:t>
                      </a:r>
                      <a:r>
                        <a:rPr lang="en-IN" sz="1800" baseline="0" dirty="0">
                          <a:solidFill>
                            <a:schemeClr val="tx1"/>
                          </a:solidFill>
                        </a:rPr>
                        <a:t> </a:t>
                      </a:r>
                      <a:endParaRPr lang="en-IN" sz="1800" dirty="0">
                        <a:solidFill>
                          <a:schemeClr val="tx1"/>
                        </a:solidFill>
                      </a:endParaRPr>
                    </a:p>
                  </a:txBody>
                  <a:tcPr/>
                </a:tc>
                <a:tc>
                  <a:txBody>
                    <a:bodyPr/>
                    <a:lstStyle/>
                    <a:p>
                      <a:r>
                        <a:rPr lang="en-IN" sz="1800" dirty="0">
                          <a:solidFill>
                            <a:schemeClr val="tx1"/>
                          </a:solidFill>
                        </a:rPr>
                        <a:t>Status </a:t>
                      </a:r>
                    </a:p>
                  </a:txBody>
                  <a:tcPr/>
                </a:tc>
                <a:tc>
                  <a:txBody>
                    <a:bodyPr/>
                    <a:lstStyle/>
                    <a:p>
                      <a:r>
                        <a:rPr lang="en-IN" sz="1800" dirty="0">
                          <a:solidFill>
                            <a:schemeClr val="tx1"/>
                          </a:solidFill>
                        </a:rPr>
                        <a:t>Time required</a:t>
                      </a:r>
                      <a:r>
                        <a:rPr lang="en-IN" sz="1800" baseline="0" dirty="0">
                          <a:solidFill>
                            <a:schemeClr val="tx1"/>
                          </a:solidFill>
                        </a:rPr>
                        <a:t> to Complete</a:t>
                      </a:r>
                      <a:endParaRPr lang="en-IN" sz="1800" dirty="0">
                        <a:solidFill>
                          <a:schemeClr val="tx1"/>
                        </a:solidFill>
                      </a:endParaRPr>
                    </a:p>
                  </a:txBody>
                  <a:tcPr/>
                </a:tc>
                <a:extLst>
                  <a:ext uri="{0D108BD9-81ED-4DB2-BD59-A6C34878D82A}">
                    <a16:rowId xmlns:a16="http://schemas.microsoft.com/office/drawing/2014/main" val="10000"/>
                  </a:ext>
                </a:extLst>
              </a:tr>
              <a:tr h="370840">
                <a:tc>
                  <a:txBody>
                    <a:bodyPr/>
                    <a:lstStyle/>
                    <a:p>
                      <a:r>
                        <a:rPr lang="en-IN" sz="1800" dirty="0">
                          <a:solidFill>
                            <a:schemeClr val="tx1"/>
                          </a:solidFill>
                        </a:rPr>
                        <a:t>Literature Survey</a:t>
                      </a:r>
                    </a:p>
                  </a:txBody>
                  <a:tcPr/>
                </a:tc>
                <a:tc>
                  <a:txBody>
                    <a:bodyPr/>
                    <a:lstStyle/>
                    <a:p>
                      <a:r>
                        <a:rPr lang="en-IN" sz="1800" dirty="0">
                          <a:solidFill>
                            <a:schemeClr val="tx1"/>
                          </a:solidFill>
                        </a:rPr>
                        <a:t>Completed</a:t>
                      </a:r>
                    </a:p>
                  </a:txBody>
                  <a:tcPr/>
                </a:tc>
                <a:tc>
                  <a:txBody>
                    <a:bodyPr/>
                    <a:lstStyle/>
                    <a:p>
                      <a:r>
                        <a:rPr lang="en-IN" sz="1800" dirty="0">
                          <a:solidFill>
                            <a:schemeClr val="tx1"/>
                          </a:solidFill>
                        </a:rPr>
                        <a:t>-</a:t>
                      </a:r>
                    </a:p>
                  </a:txBody>
                  <a:tcPr/>
                </a:tc>
                <a:extLst>
                  <a:ext uri="{0D108BD9-81ED-4DB2-BD59-A6C34878D82A}">
                    <a16:rowId xmlns:a16="http://schemas.microsoft.com/office/drawing/2014/main" val="10001"/>
                  </a:ext>
                </a:extLst>
              </a:tr>
              <a:tr h="358947">
                <a:tc>
                  <a:txBody>
                    <a:bodyPr/>
                    <a:lstStyle/>
                    <a:p>
                      <a:r>
                        <a:rPr lang="en-IN" sz="1800" dirty="0">
                          <a:solidFill>
                            <a:schemeClr val="tx1"/>
                          </a:solidFill>
                        </a:rPr>
                        <a:t>Requirement Analysis</a:t>
                      </a:r>
                    </a:p>
                  </a:txBody>
                  <a:tcPr/>
                </a:tc>
                <a:tc>
                  <a:txBody>
                    <a:bodyPr/>
                    <a:lstStyle/>
                    <a:p>
                      <a:r>
                        <a:rPr lang="en-IN" sz="1800" dirty="0">
                          <a:solidFill>
                            <a:schemeClr val="tx1"/>
                          </a:solidFill>
                        </a:rPr>
                        <a:t>Completed</a:t>
                      </a:r>
                    </a:p>
                  </a:txBody>
                  <a:tcPr/>
                </a:tc>
                <a:tc>
                  <a:txBody>
                    <a:bodyPr/>
                    <a:lstStyle/>
                    <a:p>
                      <a:r>
                        <a:rPr lang="en-IN" sz="1800" dirty="0">
                          <a:solidFill>
                            <a:schemeClr val="tx1"/>
                          </a:solidFill>
                        </a:rPr>
                        <a:t>1 Week</a:t>
                      </a:r>
                    </a:p>
                  </a:txBody>
                  <a:tcPr/>
                </a:tc>
                <a:extLst>
                  <a:ext uri="{0D108BD9-81ED-4DB2-BD59-A6C34878D82A}">
                    <a16:rowId xmlns:a16="http://schemas.microsoft.com/office/drawing/2014/main" val="10002"/>
                  </a:ext>
                </a:extLst>
              </a:tr>
              <a:tr h="370840">
                <a:tc>
                  <a:txBody>
                    <a:bodyPr/>
                    <a:lstStyle/>
                    <a:p>
                      <a:r>
                        <a:rPr lang="en-IN" sz="1800" dirty="0">
                          <a:solidFill>
                            <a:schemeClr val="tx1"/>
                          </a:solidFill>
                        </a:rPr>
                        <a:t>Design</a:t>
                      </a:r>
                    </a:p>
                  </a:txBody>
                  <a:tcPr/>
                </a:tc>
                <a:tc>
                  <a:txBody>
                    <a:bodyPr/>
                    <a:lstStyle/>
                    <a:p>
                      <a:r>
                        <a:rPr lang="en-IN" sz="1800" dirty="0">
                          <a:solidFill>
                            <a:schemeClr val="tx1"/>
                          </a:solidFill>
                        </a:rPr>
                        <a:t>Completed</a:t>
                      </a:r>
                    </a:p>
                  </a:txBody>
                  <a:tcPr/>
                </a:tc>
                <a:tc>
                  <a:txBody>
                    <a:bodyPr/>
                    <a:lstStyle/>
                    <a:p>
                      <a:r>
                        <a:rPr lang="en-IN" sz="1800" dirty="0">
                          <a:solidFill>
                            <a:schemeClr val="tx1"/>
                          </a:solidFill>
                        </a:rPr>
                        <a:t>2 Weeks</a:t>
                      </a:r>
                    </a:p>
                    <a:p>
                      <a:endParaRPr lang="en-IN" sz="1800" dirty="0">
                        <a:solidFill>
                          <a:schemeClr val="tx1"/>
                        </a:solidFill>
                      </a:endParaRPr>
                    </a:p>
                  </a:txBody>
                  <a:tcPr/>
                </a:tc>
                <a:extLst>
                  <a:ext uri="{0D108BD9-81ED-4DB2-BD59-A6C34878D82A}">
                    <a16:rowId xmlns:a16="http://schemas.microsoft.com/office/drawing/2014/main" val="10003"/>
                  </a:ext>
                </a:extLst>
              </a:tr>
              <a:tr h="370840">
                <a:tc>
                  <a:txBody>
                    <a:bodyPr/>
                    <a:lstStyle/>
                    <a:p>
                      <a:r>
                        <a:rPr lang="en-IN" sz="1800" dirty="0">
                          <a:solidFill>
                            <a:schemeClr val="tx1"/>
                          </a:solidFill>
                        </a:rPr>
                        <a:t>Implementation</a:t>
                      </a:r>
                    </a:p>
                  </a:txBody>
                  <a:tcPr/>
                </a:tc>
                <a:tc>
                  <a:txBody>
                    <a:bodyPr/>
                    <a:lstStyle/>
                    <a:p>
                      <a:r>
                        <a:rPr lang="en-IN" sz="1800" dirty="0">
                          <a:solidFill>
                            <a:schemeClr val="tx1"/>
                          </a:solidFill>
                        </a:rPr>
                        <a:t>Completed</a:t>
                      </a:r>
                    </a:p>
                  </a:txBody>
                  <a:tcPr/>
                </a:tc>
                <a:tc>
                  <a:txBody>
                    <a:bodyPr/>
                    <a:lstStyle/>
                    <a:p>
                      <a:r>
                        <a:rPr lang="en-IN" sz="1800" dirty="0">
                          <a:solidFill>
                            <a:schemeClr val="tx1"/>
                          </a:solidFill>
                        </a:rPr>
                        <a:t>4 Weeks</a:t>
                      </a:r>
                    </a:p>
                  </a:txBody>
                  <a:tcPr/>
                </a:tc>
                <a:extLst>
                  <a:ext uri="{0D108BD9-81ED-4DB2-BD59-A6C34878D82A}">
                    <a16:rowId xmlns:a16="http://schemas.microsoft.com/office/drawing/2014/main" val="10004"/>
                  </a:ext>
                </a:extLst>
              </a:tr>
              <a:tr h="370840">
                <a:tc>
                  <a:txBody>
                    <a:bodyPr/>
                    <a:lstStyle/>
                    <a:p>
                      <a:r>
                        <a:rPr lang="en-IN" sz="1800" dirty="0">
                          <a:solidFill>
                            <a:schemeClr val="tx1"/>
                          </a:solidFill>
                        </a:rPr>
                        <a:t>Documentation</a:t>
                      </a:r>
                    </a:p>
                  </a:txBody>
                  <a:tcPr/>
                </a:tc>
                <a:tc>
                  <a:txBody>
                    <a:bodyPr/>
                    <a:lstStyle/>
                    <a:p>
                      <a:r>
                        <a:rPr lang="en-IN" sz="1800" dirty="0">
                          <a:solidFill>
                            <a:schemeClr val="tx1"/>
                          </a:solidFill>
                        </a:rPr>
                        <a:t>Completed</a:t>
                      </a:r>
                    </a:p>
                  </a:txBody>
                  <a:tcPr/>
                </a:tc>
                <a:tc>
                  <a:txBody>
                    <a:bodyPr/>
                    <a:lstStyle/>
                    <a:p>
                      <a:r>
                        <a:rPr lang="en-IN" sz="1800" dirty="0">
                          <a:solidFill>
                            <a:schemeClr val="tx1"/>
                          </a:solidFill>
                        </a:rPr>
                        <a:t>2 Weeks</a:t>
                      </a:r>
                    </a:p>
                  </a:txBody>
                  <a:tcPr/>
                </a:tc>
                <a:extLst>
                  <a:ext uri="{0D108BD9-81ED-4DB2-BD59-A6C34878D82A}">
                    <a16:rowId xmlns:a16="http://schemas.microsoft.com/office/drawing/2014/main" val="10005"/>
                  </a:ext>
                </a:extLst>
              </a:tr>
              <a:tr h="370840">
                <a:tc>
                  <a:txBody>
                    <a:bodyPr/>
                    <a:lstStyle/>
                    <a:p>
                      <a:r>
                        <a:rPr lang="en-IN" sz="1800" dirty="0">
                          <a:solidFill>
                            <a:schemeClr val="tx1"/>
                          </a:solidFill>
                        </a:rPr>
                        <a:t>Final</a:t>
                      </a:r>
                      <a:r>
                        <a:rPr lang="en-IN" sz="1800" baseline="0" dirty="0">
                          <a:solidFill>
                            <a:schemeClr val="tx1"/>
                          </a:solidFill>
                        </a:rPr>
                        <a:t> Submission</a:t>
                      </a:r>
                      <a:endParaRPr lang="en-IN" sz="1800" dirty="0">
                        <a:solidFill>
                          <a:schemeClr val="tx1"/>
                        </a:solidFill>
                      </a:endParaRPr>
                    </a:p>
                  </a:txBody>
                  <a:tcPr/>
                </a:tc>
                <a:tc>
                  <a:txBody>
                    <a:bodyPr/>
                    <a:lstStyle/>
                    <a:p>
                      <a:endParaRPr lang="en-IN" sz="1800" dirty="0">
                        <a:solidFill>
                          <a:schemeClr val="tx1"/>
                        </a:solidFill>
                      </a:endParaRPr>
                    </a:p>
                  </a:txBody>
                  <a:tcPr/>
                </a:tc>
                <a:tc>
                  <a:txBody>
                    <a:bodyPr/>
                    <a:lstStyle/>
                    <a:p>
                      <a:endParaRPr lang="en-IN" sz="1800" dirty="0">
                        <a:solidFill>
                          <a:schemeClr val="tx1"/>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40428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782031" y="174861"/>
            <a:ext cx="189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Contents</a:t>
            </a:r>
            <a:endParaRPr sz="2400" dirty="0"/>
          </a:p>
        </p:txBody>
      </p:sp>
      <p:sp>
        <p:nvSpPr>
          <p:cNvPr id="80" name="Google Shape;80;p14"/>
          <p:cNvSpPr txBox="1">
            <a:spLocks noGrp="1"/>
          </p:cNvSpPr>
          <p:nvPr>
            <p:ph type="body" idx="1"/>
          </p:nvPr>
        </p:nvSpPr>
        <p:spPr>
          <a:xfrm>
            <a:off x="251749" y="747561"/>
            <a:ext cx="8520600" cy="40860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dirty="0"/>
              <a:t>Introduction</a:t>
            </a:r>
            <a:endParaRPr sz="2200" dirty="0"/>
          </a:p>
          <a:p>
            <a:pPr marL="457200" lvl="0" indent="-368300" algn="l" rtl="0">
              <a:spcBef>
                <a:spcPts val="0"/>
              </a:spcBef>
              <a:spcAft>
                <a:spcPts val="0"/>
              </a:spcAft>
              <a:buSzPts val="2200"/>
              <a:buChar char="❏"/>
            </a:pPr>
            <a:r>
              <a:rPr lang="en" sz="2200" dirty="0"/>
              <a:t>Problem Definition</a:t>
            </a:r>
            <a:endParaRPr sz="2200" dirty="0"/>
          </a:p>
          <a:p>
            <a:pPr marL="457200" lvl="0" indent="-368300" algn="l" rtl="0">
              <a:spcBef>
                <a:spcPts val="0"/>
              </a:spcBef>
              <a:spcAft>
                <a:spcPts val="0"/>
              </a:spcAft>
              <a:buSzPts val="2200"/>
              <a:buChar char="❏"/>
            </a:pPr>
            <a:r>
              <a:rPr lang="en" sz="2200" dirty="0"/>
              <a:t>Literature Survey</a:t>
            </a:r>
          </a:p>
          <a:p>
            <a:pPr marL="457200" lvl="0" indent="-368300" algn="l" rtl="0">
              <a:spcBef>
                <a:spcPts val="0"/>
              </a:spcBef>
              <a:spcAft>
                <a:spcPts val="0"/>
              </a:spcAft>
              <a:buSzPts val="2200"/>
              <a:buChar char="❏"/>
            </a:pPr>
            <a:r>
              <a:rPr lang="en-IN" sz="2200" dirty="0"/>
              <a:t>Data Set</a:t>
            </a:r>
            <a:endParaRPr lang="en" sz="2200" dirty="0"/>
          </a:p>
          <a:p>
            <a:pPr marL="457200" lvl="0" indent="-368300" algn="l" rtl="0">
              <a:spcBef>
                <a:spcPts val="0"/>
              </a:spcBef>
              <a:spcAft>
                <a:spcPts val="0"/>
              </a:spcAft>
              <a:buSzPts val="2200"/>
              <a:buChar char="❏"/>
            </a:pPr>
            <a:r>
              <a:rPr lang="en" sz="2200" dirty="0"/>
              <a:t>Architecture Diagram</a:t>
            </a:r>
            <a:endParaRPr sz="2200" dirty="0"/>
          </a:p>
          <a:p>
            <a:pPr marL="457200" lvl="0" indent="-368300" algn="l" rtl="0">
              <a:spcBef>
                <a:spcPts val="0"/>
              </a:spcBef>
              <a:spcAft>
                <a:spcPts val="0"/>
              </a:spcAft>
              <a:buSzPts val="2200"/>
              <a:buChar char="❏"/>
            </a:pPr>
            <a:r>
              <a:rPr lang="en" sz="2200" dirty="0"/>
              <a:t>Module(s) </a:t>
            </a:r>
          </a:p>
          <a:p>
            <a:pPr marL="457200" lvl="0" indent="-368300" algn="l" rtl="0">
              <a:spcBef>
                <a:spcPts val="0"/>
              </a:spcBef>
              <a:spcAft>
                <a:spcPts val="0"/>
              </a:spcAft>
              <a:buSzPts val="2200"/>
              <a:buChar char="❏"/>
            </a:pPr>
            <a:r>
              <a:rPr lang="en" sz="2200" dirty="0"/>
              <a:t>Input-Output</a:t>
            </a:r>
          </a:p>
          <a:p>
            <a:pPr marL="457200" lvl="0" indent="-368300" algn="l" rtl="0">
              <a:spcBef>
                <a:spcPts val="0"/>
              </a:spcBef>
              <a:spcAft>
                <a:spcPts val="0"/>
              </a:spcAft>
              <a:buSzPts val="2200"/>
              <a:buChar char="❏"/>
            </a:pPr>
            <a:r>
              <a:rPr lang="en" sz="2200" dirty="0"/>
              <a:t>Plan of Action</a:t>
            </a:r>
            <a:endParaRPr sz="2200" dirty="0"/>
          </a:p>
          <a:p>
            <a:pPr marL="457200" lvl="0" indent="-368300" algn="l" rtl="0">
              <a:spcBef>
                <a:spcPts val="0"/>
              </a:spcBef>
              <a:spcAft>
                <a:spcPts val="0"/>
              </a:spcAft>
              <a:buSzPts val="2200"/>
              <a:buChar char="❏"/>
            </a:pPr>
            <a:r>
              <a:rPr lang="en" sz="2200" dirty="0"/>
              <a:t>References</a:t>
            </a:r>
            <a:endParaRPr sz="2200" dirty="0"/>
          </a:p>
        </p:txBody>
      </p:sp>
      <p:sp>
        <p:nvSpPr>
          <p:cNvPr id="81" name="Google Shape;81;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pPr marL="0" lvl="0" indent="0" algn="r" rtl="0">
                <a:spcBef>
                  <a:spcPts val="0"/>
                </a:spcBef>
                <a:spcAft>
                  <a:spcPts val="0"/>
                </a:spcAft>
                <a:buNone/>
              </a:pPr>
              <a:t>2</a:t>
            </a:fld>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554600" y="13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129" name="Google Shape;129;p21"/>
          <p:cNvSpPr txBox="1">
            <a:spLocks noGrp="1"/>
          </p:cNvSpPr>
          <p:nvPr>
            <p:ph type="body" idx="1"/>
          </p:nvPr>
        </p:nvSpPr>
        <p:spPr>
          <a:xfrm>
            <a:off x="97400" y="808550"/>
            <a:ext cx="8938200" cy="4188900"/>
          </a:xfrm>
          <a:prstGeom prst="rect">
            <a:avLst/>
          </a:prstGeom>
        </p:spPr>
        <p:txBody>
          <a:bodyPr spcFirstLastPara="1" wrap="square" lIns="91425" tIns="91425" rIns="91425" bIns="91425" anchor="t" anchorCtr="0">
            <a:noAutofit/>
          </a:bodyPr>
          <a:lstStyle/>
          <a:p>
            <a:pPr marL="0" lvl="0" indent="0">
              <a:spcAft>
                <a:spcPts val="1600"/>
              </a:spcAft>
              <a:buNone/>
            </a:pPr>
            <a:r>
              <a:rPr lang="en" sz="1800" dirty="0"/>
              <a:t>Base Paper -</a:t>
            </a:r>
            <a:r>
              <a:rPr lang="en-US" sz="1800" dirty="0"/>
              <a:t> Taylor S. Cox, Calvin S.H. Hoi, Carson K. Leung*, and </a:t>
            </a:r>
            <a:r>
              <a:rPr lang="en-US" sz="1800" dirty="0" err="1"/>
              <a:t>Caden</a:t>
            </a:r>
            <a:r>
              <a:rPr lang="en-US" sz="1800" dirty="0"/>
              <a:t> R. </a:t>
            </a:r>
            <a:r>
              <a:rPr lang="en-US" sz="1800" dirty="0" err="1"/>
              <a:t>Marofke</a:t>
            </a:r>
            <a:r>
              <a:rPr lang="en-US" sz="1800" dirty="0"/>
              <a:t> “An Accurate Model for Hurricane Trajectory Prediction ” IEEE Paper 2019, Department of Computer Science, Winnipeg, MB, Canada.</a:t>
            </a:r>
          </a:p>
          <a:p>
            <a:pPr marL="0" lvl="0" indent="0">
              <a:spcAft>
                <a:spcPts val="1600"/>
              </a:spcAft>
              <a:buNone/>
            </a:pPr>
            <a:r>
              <a:rPr lang="en-US" sz="1800" dirty="0"/>
              <a:t>-&gt; </a:t>
            </a:r>
            <a:r>
              <a:rPr lang="en-US" sz="1800" dirty="0">
                <a:hlinkClick r:id="rId3"/>
              </a:rPr>
              <a:t>https://ieeexplore.ieee.org/abstract/document/8377918</a:t>
            </a:r>
            <a:endParaRPr lang="en-US" sz="1800" dirty="0"/>
          </a:p>
          <a:p>
            <a:pPr marL="0" lvl="0" indent="0">
              <a:spcAft>
                <a:spcPts val="1600"/>
              </a:spcAft>
              <a:buNone/>
            </a:pPr>
            <a:r>
              <a:rPr lang="en-US" sz="1800" dirty="0"/>
              <a:t>-&gt;</a:t>
            </a:r>
            <a:r>
              <a:rPr lang="en-US" sz="1800" dirty="0">
                <a:hlinkClick r:id="rId4"/>
              </a:rPr>
              <a:t>https://www.almanac.com/content/hurricane-forecast-facts-and-common-questions</a:t>
            </a:r>
            <a:endParaRPr lang="en-US" sz="1800" dirty="0"/>
          </a:p>
          <a:p>
            <a:pPr marL="0" lvl="0" indent="0">
              <a:spcAft>
                <a:spcPts val="1600"/>
              </a:spcAft>
              <a:buNone/>
            </a:pPr>
            <a:r>
              <a:rPr lang="en-US" sz="1800" dirty="0"/>
              <a:t>-&gt;</a:t>
            </a:r>
            <a:r>
              <a:rPr lang="en-US" sz="1800" dirty="0">
                <a:hlinkClick r:id="rId5"/>
              </a:rPr>
              <a:t>https://nsidc.org/cryosphere/glossary/term/synoptic-hour</a:t>
            </a:r>
            <a:endParaRPr lang="en-US" sz="1800" dirty="0"/>
          </a:p>
          <a:p>
            <a:pPr marL="0" lvl="0" indent="0">
              <a:spcAft>
                <a:spcPts val="1600"/>
              </a:spcAft>
              <a:buNone/>
            </a:pPr>
            <a:r>
              <a:rPr lang="en-US" sz="1800" dirty="0"/>
              <a:t>-&gt;</a:t>
            </a:r>
            <a:r>
              <a:rPr lang="en-US" sz="1800" dirty="0">
                <a:hlinkClick r:id="rId6"/>
              </a:rPr>
              <a:t>https://scikit-learn.org/stable/modules/generated/sklearn.cluster.AgglomerativeClustering.html</a:t>
            </a:r>
            <a:r>
              <a:rPr lang="en-US" sz="1800" dirty="0"/>
              <a:t>  </a:t>
            </a:r>
            <a:endParaRPr sz="1800" dirty="0"/>
          </a:p>
        </p:txBody>
      </p:sp>
      <p:sp>
        <p:nvSpPr>
          <p:cNvPr id="130" name="Google Shape;130;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pPr marL="0" lvl="0" indent="0" algn="r" rtl="0">
                <a:spcBef>
                  <a:spcPts val="0"/>
                </a:spcBef>
                <a:spcAft>
                  <a:spcPts val="0"/>
                </a:spcAft>
                <a:buNone/>
              </a:pPr>
              <a:t>20</a:t>
            </a:fld>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560250" y="96500"/>
            <a:ext cx="252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87" name="Google Shape;87;p15"/>
          <p:cNvSpPr txBox="1">
            <a:spLocks noGrp="1"/>
          </p:cNvSpPr>
          <p:nvPr>
            <p:ph type="body" idx="1"/>
          </p:nvPr>
        </p:nvSpPr>
        <p:spPr>
          <a:xfrm>
            <a:off x="219300" y="865350"/>
            <a:ext cx="5786645" cy="4093500"/>
          </a:xfrm>
          <a:prstGeom prst="rect">
            <a:avLst/>
          </a:prstGeom>
        </p:spPr>
        <p:txBody>
          <a:bodyPr spcFirstLastPara="1" wrap="square" lIns="91425" tIns="91425" rIns="91425" bIns="91425" anchor="t" anchorCtr="0">
            <a:noAutofit/>
          </a:bodyPr>
          <a:lstStyle/>
          <a:p>
            <a:r>
              <a:rPr lang="en-US" sz="1800" dirty="0"/>
              <a:t>The world has witnessed an escalation of devastating wind storms over the last three decades. </a:t>
            </a:r>
          </a:p>
          <a:p>
            <a:r>
              <a:rPr lang="en-US" sz="1800" dirty="0"/>
              <a:t>Every year, the time between June 1 and November 30 signifies the North Atlantic Storm season. </a:t>
            </a:r>
          </a:p>
          <a:p>
            <a:r>
              <a:rPr lang="en-US" sz="1800" dirty="0"/>
              <a:t>During this period, the warm waters in the Atlantic give birth to tropical cyclones, and few of these tropical cyclones end up making landfall causing major casualties and loss of property. </a:t>
            </a:r>
          </a:p>
          <a:p>
            <a:pPr marL="0" indent="0">
              <a:spcAft>
                <a:spcPts val="1600"/>
              </a:spcAft>
              <a:buNone/>
            </a:pPr>
            <a:endParaRPr dirty="0"/>
          </a:p>
        </p:txBody>
      </p:sp>
      <p:sp>
        <p:nvSpPr>
          <p:cNvPr id="88" name="Google Shape;8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pPr marL="0" lvl="0" indent="0" algn="r" rtl="0">
                <a:spcBef>
                  <a:spcPts val="0"/>
                </a:spcBef>
                <a:spcAft>
                  <a:spcPts val="0"/>
                </a:spcAft>
                <a:buNone/>
              </a:pPr>
              <a:t>3</a:t>
            </a:fld>
            <a:endParaRPr>
              <a:latin typeface="Lato"/>
              <a:ea typeface="Lato"/>
              <a:cs typeface="Lato"/>
              <a:sym typeface="Lato"/>
            </a:endParaRPr>
          </a:p>
        </p:txBody>
      </p:sp>
      <p:pic>
        <p:nvPicPr>
          <p:cNvPr id="5" name="Picture 4" descr="wind.jpg"/>
          <p:cNvPicPr>
            <a:picLocks noChangeAspect="1"/>
          </p:cNvPicPr>
          <p:nvPr/>
        </p:nvPicPr>
        <p:blipFill>
          <a:blip r:embed="rId3" cstate="print"/>
          <a:stretch>
            <a:fillRect/>
          </a:stretch>
        </p:blipFill>
        <p:spPr>
          <a:xfrm>
            <a:off x="6068291" y="581890"/>
            <a:ext cx="2545773" cy="39901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330584" y="182940"/>
            <a:ext cx="4241416"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a:t>
            </a:r>
            <a:endParaRPr dirty="0"/>
          </a:p>
        </p:txBody>
      </p:sp>
      <p:sp>
        <p:nvSpPr>
          <p:cNvPr id="94" name="Google Shape;94;p16"/>
          <p:cNvSpPr txBox="1">
            <a:spLocks noGrp="1"/>
          </p:cNvSpPr>
          <p:nvPr>
            <p:ph type="body" idx="1"/>
          </p:nvPr>
        </p:nvSpPr>
        <p:spPr>
          <a:xfrm>
            <a:off x="117225" y="845900"/>
            <a:ext cx="5701684" cy="4229700"/>
          </a:xfrm>
          <a:prstGeom prst="rect">
            <a:avLst/>
          </a:prstGeom>
        </p:spPr>
        <p:txBody>
          <a:bodyPr spcFirstLastPara="1" wrap="square" lIns="91425" tIns="91425" rIns="91425" bIns="91425" anchor="t" anchorCtr="0">
            <a:noAutofit/>
          </a:bodyPr>
          <a:lstStyle/>
          <a:p>
            <a:r>
              <a:rPr lang="en-US" sz="1800" dirty="0"/>
              <a:t>Prediction of genesis to decay route of wind storm is a model which helps in predicting the path or route of a wind storm.</a:t>
            </a:r>
          </a:p>
          <a:p>
            <a:r>
              <a:rPr lang="en-US" sz="1800" dirty="0"/>
              <a:t>The accuracy of predicting their trajectory paths is critical to reduce economic loss and save human lives.</a:t>
            </a:r>
          </a:p>
          <a:p>
            <a:pPr marL="0" indent="0">
              <a:spcAft>
                <a:spcPts val="1600"/>
              </a:spcAft>
              <a:buNone/>
            </a:pPr>
            <a:endParaRPr sz="1800" dirty="0"/>
          </a:p>
        </p:txBody>
      </p:sp>
      <p:sp>
        <p:nvSpPr>
          <p:cNvPr id="95" name="Google Shape;95;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pPr marL="0" lvl="0" indent="0" algn="r" rtl="0">
                <a:spcBef>
                  <a:spcPts val="0"/>
                </a:spcBef>
                <a:spcAft>
                  <a:spcPts val="0"/>
                </a:spcAft>
                <a:buNone/>
              </a:pPr>
              <a:t>4</a:t>
            </a:fld>
            <a:endParaRPr>
              <a:latin typeface="Lato"/>
              <a:ea typeface="Lato"/>
              <a:cs typeface="Lato"/>
              <a:sym typeface="Lato"/>
            </a:endParaRPr>
          </a:p>
        </p:txBody>
      </p:sp>
      <p:pic>
        <p:nvPicPr>
          <p:cNvPr id="5" name="Picture 4" descr="storm.jpg"/>
          <p:cNvPicPr>
            <a:picLocks noChangeAspect="1"/>
          </p:cNvPicPr>
          <p:nvPr/>
        </p:nvPicPr>
        <p:blipFill>
          <a:blip r:embed="rId3" cstate="print"/>
          <a:stretch>
            <a:fillRect/>
          </a:stretch>
        </p:blipFill>
        <p:spPr>
          <a:xfrm>
            <a:off x="5995555" y="716973"/>
            <a:ext cx="2566554" cy="37719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457200" y="174060"/>
            <a:ext cx="346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Literature Survey</a:t>
            </a:r>
            <a:endParaRPr dirty="0"/>
          </a:p>
        </p:txBody>
      </p:sp>
      <p:sp>
        <p:nvSpPr>
          <p:cNvPr id="101" name="Google Shape;101;p17"/>
          <p:cNvSpPr txBox="1">
            <a:spLocks noGrp="1"/>
          </p:cNvSpPr>
          <p:nvPr>
            <p:ph type="body" idx="1"/>
          </p:nvPr>
        </p:nvSpPr>
        <p:spPr>
          <a:xfrm>
            <a:off x="97775" y="1006873"/>
            <a:ext cx="5918561" cy="4000501"/>
          </a:xfrm>
          <a:prstGeom prst="rect">
            <a:avLst/>
          </a:prstGeom>
        </p:spPr>
        <p:txBody>
          <a:bodyPr spcFirstLastPara="1" wrap="square" lIns="91425" tIns="91425" rIns="91425" bIns="91425" anchor="t" anchorCtr="0">
            <a:noAutofit/>
          </a:bodyPr>
          <a:lstStyle/>
          <a:p>
            <a:r>
              <a:rPr lang="en-US" sz="1800" dirty="0"/>
              <a:t>Major Wind storms occur from Atlantic and Pacific ocean.</a:t>
            </a:r>
          </a:p>
          <a:p>
            <a:endParaRPr lang="en-US" sz="1800" dirty="0"/>
          </a:p>
        </p:txBody>
      </p:sp>
      <p:sp>
        <p:nvSpPr>
          <p:cNvPr id="102" name="Google Shape;102;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pPr marL="0" lvl="0" indent="0" algn="r" rtl="0">
                <a:spcBef>
                  <a:spcPts val="0"/>
                </a:spcBef>
                <a:spcAft>
                  <a:spcPts val="0"/>
                </a:spcAft>
                <a:buNone/>
              </a:pPr>
              <a:t>5</a:t>
            </a:fld>
            <a:endParaRPr>
              <a:latin typeface="Lato"/>
              <a:ea typeface="Lato"/>
              <a:cs typeface="Lato"/>
              <a:sym typeface="Lato"/>
            </a:endParaRPr>
          </a:p>
        </p:txBody>
      </p:sp>
      <p:pic>
        <p:nvPicPr>
          <p:cNvPr id="5" name="Picture 4" descr="tor.jpg"/>
          <p:cNvPicPr>
            <a:picLocks noChangeAspect="1"/>
          </p:cNvPicPr>
          <p:nvPr/>
        </p:nvPicPr>
        <p:blipFill>
          <a:blip r:embed="rId3"/>
          <a:stretch>
            <a:fillRect/>
          </a:stretch>
        </p:blipFill>
        <p:spPr>
          <a:xfrm>
            <a:off x="6141028" y="561110"/>
            <a:ext cx="2545772" cy="4000500"/>
          </a:xfrm>
          <a:prstGeom prst="rect">
            <a:avLst/>
          </a:prstGeom>
        </p:spPr>
      </p:pic>
      <p:pic>
        <p:nvPicPr>
          <p:cNvPr id="3" name="Picture 2">
            <a:extLst>
              <a:ext uri="{FF2B5EF4-FFF2-40B4-BE49-F238E27FC236}">
                <a16:creationId xmlns:a16="http://schemas.microsoft.com/office/drawing/2014/main" id="{A54F540C-3D4A-4154-9586-D59B1DB4B5C9}"/>
              </a:ext>
            </a:extLst>
          </p:cNvPr>
          <p:cNvPicPr>
            <a:picLocks noChangeAspect="1"/>
          </p:cNvPicPr>
          <p:nvPr/>
        </p:nvPicPr>
        <p:blipFill>
          <a:blip r:embed="rId4"/>
          <a:stretch>
            <a:fillRect/>
          </a:stretch>
        </p:blipFill>
        <p:spPr>
          <a:xfrm>
            <a:off x="668176" y="1853245"/>
            <a:ext cx="4902452" cy="25434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0" y="141149"/>
            <a:ext cx="8466465" cy="6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Architecture Diagram</a:t>
            </a:r>
            <a:endParaRPr sz="2200" dirty="0"/>
          </a:p>
        </p:txBody>
      </p:sp>
      <p:sp>
        <p:nvSpPr>
          <p:cNvPr id="116" name="Google Shape;116;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a:ea typeface="Lato"/>
                <a:cs typeface="Lato"/>
                <a:sym typeface="Lato"/>
              </a:rPr>
              <a:pPr marL="0" lvl="0" indent="0" algn="r" rtl="0">
                <a:spcBef>
                  <a:spcPts val="0"/>
                </a:spcBef>
                <a:spcAft>
                  <a:spcPts val="0"/>
                </a:spcAft>
                <a:buNone/>
              </a:pPr>
              <a:t>6</a:t>
            </a:fld>
            <a:endParaRPr>
              <a:latin typeface="Lato"/>
              <a:ea typeface="Lato"/>
              <a:cs typeface="Lato"/>
              <a:sym typeface="Lato"/>
            </a:endParaRPr>
          </a:p>
        </p:txBody>
      </p:sp>
      <p:sp>
        <p:nvSpPr>
          <p:cNvPr id="5" name="Rectangle 4"/>
          <p:cNvSpPr/>
          <p:nvPr/>
        </p:nvSpPr>
        <p:spPr>
          <a:xfrm>
            <a:off x="3636818" y="457200"/>
            <a:ext cx="2005446" cy="5611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Preprocessing</a:t>
            </a:r>
          </a:p>
        </p:txBody>
      </p:sp>
      <p:sp>
        <p:nvSpPr>
          <p:cNvPr id="6" name="Rectangle 5"/>
          <p:cNvSpPr/>
          <p:nvPr/>
        </p:nvSpPr>
        <p:spPr>
          <a:xfrm>
            <a:off x="3643745" y="1191492"/>
            <a:ext cx="2005446" cy="574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Plots and Figures</a:t>
            </a:r>
          </a:p>
        </p:txBody>
      </p:sp>
      <p:sp>
        <p:nvSpPr>
          <p:cNvPr id="7" name="Rectangle 6"/>
          <p:cNvSpPr/>
          <p:nvPr/>
        </p:nvSpPr>
        <p:spPr>
          <a:xfrm>
            <a:off x="3643745" y="1918854"/>
            <a:ext cx="2005446" cy="5853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Path Plot</a:t>
            </a:r>
          </a:p>
        </p:txBody>
      </p:sp>
      <p:sp>
        <p:nvSpPr>
          <p:cNvPr id="8" name="Rectangle 7"/>
          <p:cNvSpPr/>
          <p:nvPr/>
        </p:nvSpPr>
        <p:spPr>
          <a:xfrm>
            <a:off x="3643744" y="2667001"/>
            <a:ext cx="2005446" cy="5749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Position plot</a:t>
            </a:r>
          </a:p>
        </p:txBody>
      </p:sp>
      <p:sp>
        <p:nvSpPr>
          <p:cNvPr id="9" name="Rectangle 8"/>
          <p:cNvSpPr/>
          <p:nvPr/>
        </p:nvSpPr>
        <p:spPr>
          <a:xfrm>
            <a:off x="3661062" y="3411683"/>
            <a:ext cx="2005446" cy="5888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Clustering</a:t>
            </a:r>
          </a:p>
        </p:txBody>
      </p:sp>
      <p:sp>
        <p:nvSpPr>
          <p:cNvPr id="11" name="Rectangle 10"/>
          <p:cNvSpPr/>
          <p:nvPr/>
        </p:nvSpPr>
        <p:spPr>
          <a:xfrm>
            <a:off x="3647208" y="4125191"/>
            <a:ext cx="2005446" cy="5403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Markov Chain</a:t>
            </a:r>
            <a:r>
              <a:rPr lang="en-US" dirty="0"/>
              <a:t>s</a:t>
            </a:r>
            <a:endParaRPr lang="en-US" b="1" dirty="0"/>
          </a:p>
        </p:txBody>
      </p:sp>
      <p:cxnSp>
        <p:nvCxnSpPr>
          <p:cNvPr id="13" name="Straight Arrow Connector 12"/>
          <p:cNvCxnSpPr>
            <a:stCxn id="5" idx="2"/>
            <a:endCxn id="6" idx="0"/>
          </p:cNvCxnSpPr>
          <p:nvPr/>
        </p:nvCxnSpPr>
        <p:spPr>
          <a:xfrm>
            <a:off x="4639541" y="1018310"/>
            <a:ext cx="6927" cy="173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604905" y="1721428"/>
            <a:ext cx="6927" cy="173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01441" y="2486891"/>
            <a:ext cx="6927" cy="173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618759" y="3241965"/>
            <a:ext cx="6927" cy="173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615295" y="3986646"/>
            <a:ext cx="6927" cy="173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675F-D45D-42B3-BE3D-FC198E93A7E9}"/>
              </a:ext>
            </a:extLst>
          </p:cNvPr>
          <p:cNvSpPr>
            <a:spLocks noGrp="1"/>
          </p:cNvSpPr>
          <p:nvPr>
            <p:ph type="title"/>
          </p:nvPr>
        </p:nvSpPr>
        <p:spPr>
          <a:xfrm>
            <a:off x="716230" y="227624"/>
            <a:ext cx="6317030" cy="635400"/>
          </a:xfrm>
        </p:spPr>
        <p:txBody>
          <a:bodyPr/>
          <a:lstStyle/>
          <a:p>
            <a:r>
              <a:rPr lang="en-IN" dirty="0"/>
              <a:t>Data Set</a:t>
            </a:r>
          </a:p>
        </p:txBody>
      </p:sp>
      <p:sp>
        <p:nvSpPr>
          <p:cNvPr id="3" name="Text Placeholder 2">
            <a:extLst>
              <a:ext uri="{FF2B5EF4-FFF2-40B4-BE49-F238E27FC236}">
                <a16:creationId xmlns:a16="http://schemas.microsoft.com/office/drawing/2014/main" id="{29444CE7-CCB1-4C8E-96AF-87FD232A711A}"/>
              </a:ext>
            </a:extLst>
          </p:cNvPr>
          <p:cNvSpPr>
            <a:spLocks noGrp="1"/>
          </p:cNvSpPr>
          <p:nvPr>
            <p:ph type="body" idx="1"/>
          </p:nvPr>
        </p:nvSpPr>
        <p:spPr>
          <a:xfrm>
            <a:off x="482252" y="708660"/>
            <a:ext cx="8295988" cy="1097280"/>
          </a:xfrm>
        </p:spPr>
        <p:txBody>
          <a:bodyPr/>
          <a:lstStyle/>
          <a:p>
            <a:r>
              <a:rPr lang="en-IN" sz="1800" dirty="0"/>
              <a:t>Atlantic Wind Storm Data Set consists of 49106 Records.</a:t>
            </a:r>
          </a:p>
          <a:p>
            <a:r>
              <a:rPr lang="en-IN" sz="1800" dirty="0"/>
              <a:t>It has ID, Name, Date, Time, Status(TS,HU,TD,EX,LO,SS,SD,WV,DB),  Latitude, Longitude, Maximum Wind, Minimum Pressure.</a:t>
            </a:r>
          </a:p>
        </p:txBody>
      </p:sp>
      <p:sp>
        <p:nvSpPr>
          <p:cNvPr id="4" name="Slide Number Placeholder 3">
            <a:extLst>
              <a:ext uri="{FF2B5EF4-FFF2-40B4-BE49-F238E27FC236}">
                <a16:creationId xmlns:a16="http://schemas.microsoft.com/office/drawing/2014/main" id="{59AF97BB-7679-43C9-92D2-07D9B66334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a:t>
            </a:fld>
            <a:endParaRPr lang="en"/>
          </a:p>
        </p:txBody>
      </p:sp>
      <p:pic>
        <p:nvPicPr>
          <p:cNvPr id="6" name="Picture 5">
            <a:extLst>
              <a:ext uri="{FF2B5EF4-FFF2-40B4-BE49-F238E27FC236}">
                <a16:creationId xmlns:a16="http://schemas.microsoft.com/office/drawing/2014/main" id="{547FFF0A-F3E2-4A51-9338-8D3C544522F1}"/>
              </a:ext>
            </a:extLst>
          </p:cNvPr>
          <p:cNvPicPr>
            <a:picLocks noChangeAspect="1"/>
          </p:cNvPicPr>
          <p:nvPr/>
        </p:nvPicPr>
        <p:blipFill>
          <a:blip r:embed="rId2"/>
          <a:stretch>
            <a:fillRect/>
          </a:stretch>
        </p:blipFill>
        <p:spPr>
          <a:xfrm>
            <a:off x="482252" y="3101341"/>
            <a:ext cx="8295988" cy="1424940"/>
          </a:xfrm>
          <a:prstGeom prst="rect">
            <a:avLst/>
          </a:prstGeom>
        </p:spPr>
      </p:pic>
      <p:pic>
        <p:nvPicPr>
          <p:cNvPr id="7" name="Picture 6">
            <a:extLst>
              <a:ext uri="{FF2B5EF4-FFF2-40B4-BE49-F238E27FC236}">
                <a16:creationId xmlns:a16="http://schemas.microsoft.com/office/drawing/2014/main" id="{3799452A-F0D0-45E6-A4F2-346EDB467304}"/>
              </a:ext>
            </a:extLst>
          </p:cNvPr>
          <p:cNvPicPr>
            <a:picLocks noChangeAspect="1"/>
          </p:cNvPicPr>
          <p:nvPr/>
        </p:nvPicPr>
        <p:blipFill>
          <a:blip r:embed="rId3"/>
          <a:stretch>
            <a:fillRect/>
          </a:stretch>
        </p:blipFill>
        <p:spPr>
          <a:xfrm>
            <a:off x="482252" y="1884599"/>
            <a:ext cx="8295988" cy="1175939"/>
          </a:xfrm>
          <a:prstGeom prst="rect">
            <a:avLst/>
          </a:prstGeom>
        </p:spPr>
      </p:pic>
    </p:spTree>
    <p:extLst>
      <p:ext uri="{BB962C8B-B14F-4D97-AF65-F5344CB8AC3E}">
        <p14:creationId xmlns:p14="http://schemas.microsoft.com/office/powerpoint/2010/main" val="353704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A256-3C2F-44D9-A210-2482C7EC2832}"/>
              </a:ext>
            </a:extLst>
          </p:cNvPr>
          <p:cNvSpPr>
            <a:spLocks noGrp="1"/>
          </p:cNvSpPr>
          <p:nvPr>
            <p:ph type="title"/>
          </p:nvPr>
        </p:nvSpPr>
        <p:spPr>
          <a:xfrm>
            <a:off x="487630" y="-2966"/>
            <a:ext cx="6321600" cy="635400"/>
          </a:xfrm>
        </p:spPr>
        <p:txBody>
          <a:bodyPr/>
          <a:lstStyle/>
          <a:p>
            <a:r>
              <a:rPr lang="en-IN" dirty="0"/>
              <a:t>Data </a:t>
            </a:r>
            <a:r>
              <a:rPr lang="en-IN" dirty="0" err="1"/>
              <a:t>Preprocessing</a:t>
            </a:r>
            <a:endParaRPr lang="en-IN" dirty="0"/>
          </a:p>
        </p:txBody>
      </p:sp>
      <p:sp>
        <p:nvSpPr>
          <p:cNvPr id="4" name="Slide Number Placeholder 3">
            <a:extLst>
              <a:ext uri="{FF2B5EF4-FFF2-40B4-BE49-F238E27FC236}">
                <a16:creationId xmlns:a16="http://schemas.microsoft.com/office/drawing/2014/main" id="{2ED706B5-CB29-4B45-8B13-FAFE48AB31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pic>
        <p:nvPicPr>
          <p:cNvPr id="6" name="Picture 5">
            <a:extLst>
              <a:ext uri="{FF2B5EF4-FFF2-40B4-BE49-F238E27FC236}">
                <a16:creationId xmlns:a16="http://schemas.microsoft.com/office/drawing/2014/main" id="{6EDDFA8A-76E1-445C-AD3B-AB814A6B3DA4}"/>
              </a:ext>
            </a:extLst>
          </p:cNvPr>
          <p:cNvPicPr>
            <a:picLocks noChangeAspect="1"/>
          </p:cNvPicPr>
          <p:nvPr/>
        </p:nvPicPr>
        <p:blipFill>
          <a:blip r:embed="rId2"/>
          <a:stretch>
            <a:fillRect/>
          </a:stretch>
        </p:blipFill>
        <p:spPr>
          <a:xfrm>
            <a:off x="2011680" y="2336444"/>
            <a:ext cx="5905826" cy="1244956"/>
          </a:xfrm>
          <a:prstGeom prst="rect">
            <a:avLst/>
          </a:prstGeom>
        </p:spPr>
      </p:pic>
      <p:pic>
        <p:nvPicPr>
          <p:cNvPr id="10" name="Picture 9">
            <a:extLst>
              <a:ext uri="{FF2B5EF4-FFF2-40B4-BE49-F238E27FC236}">
                <a16:creationId xmlns:a16="http://schemas.microsoft.com/office/drawing/2014/main" id="{61CAE819-4871-4D6A-9360-D9BBD373E532}"/>
              </a:ext>
            </a:extLst>
          </p:cNvPr>
          <p:cNvPicPr>
            <a:picLocks noChangeAspect="1"/>
          </p:cNvPicPr>
          <p:nvPr/>
        </p:nvPicPr>
        <p:blipFill>
          <a:blip r:embed="rId3"/>
          <a:stretch>
            <a:fillRect/>
          </a:stretch>
        </p:blipFill>
        <p:spPr>
          <a:xfrm>
            <a:off x="2011680" y="807490"/>
            <a:ext cx="5905826" cy="1180174"/>
          </a:xfrm>
          <a:prstGeom prst="rect">
            <a:avLst/>
          </a:prstGeom>
        </p:spPr>
      </p:pic>
      <p:sp>
        <p:nvSpPr>
          <p:cNvPr id="3" name="TextBox 2">
            <a:extLst>
              <a:ext uri="{FF2B5EF4-FFF2-40B4-BE49-F238E27FC236}">
                <a16:creationId xmlns:a16="http://schemas.microsoft.com/office/drawing/2014/main" id="{481C6C46-0038-46F8-9C20-1E3D27C4F228}"/>
              </a:ext>
            </a:extLst>
          </p:cNvPr>
          <p:cNvSpPr txBox="1"/>
          <p:nvPr/>
        </p:nvSpPr>
        <p:spPr>
          <a:xfrm>
            <a:off x="521076" y="1212911"/>
            <a:ext cx="1535998" cy="369332"/>
          </a:xfrm>
          <a:prstGeom prst="rect">
            <a:avLst/>
          </a:prstGeom>
          <a:noFill/>
        </p:spPr>
        <p:txBody>
          <a:bodyPr wrap="none" rtlCol="0">
            <a:spAutoFit/>
          </a:bodyPr>
          <a:lstStyle/>
          <a:p>
            <a:r>
              <a:rPr lang="en-IN" dirty="0"/>
              <a:t>Initial Data set</a:t>
            </a:r>
          </a:p>
        </p:txBody>
      </p:sp>
      <p:sp>
        <p:nvSpPr>
          <p:cNvPr id="11" name="TextBox 10">
            <a:extLst>
              <a:ext uri="{FF2B5EF4-FFF2-40B4-BE49-F238E27FC236}">
                <a16:creationId xmlns:a16="http://schemas.microsoft.com/office/drawing/2014/main" id="{424715B1-4F0D-4898-BEFE-7197C67CB065}"/>
              </a:ext>
            </a:extLst>
          </p:cNvPr>
          <p:cNvSpPr txBox="1"/>
          <p:nvPr/>
        </p:nvSpPr>
        <p:spPr>
          <a:xfrm>
            <a:off x="487630" y="2336444"/>
            <a:ext cx="1425057" cy="1200329"/>
          </a:xfrm>
          <a:prstGeom prst="rect">
            <a:avLst/>
          </a:prstGeom>
          <a:noFill/>
        </p:spPr>
        <p:txBody>
          <a:bodyPr wrap="square" rtlCol="0">
            <a:spAutoFit/>
          </a:bodyPr>
          <a:lstStyle/>
          <a:p>
            <a:r>
              <a:rPr lang="en-IN" dirty="0"/>
              <a:t>Data set After Formatting Date</a:t>
            </a:r>
          </a:p>
        </p:txBody>
      </p:sp>
    </p:spTree>
    <p:extLst>
      <p:ext uri="{BB962C8B-B14F-4D97-AF65-F5344CB8AC3E}">
        <p14:creationId xmlns:p14="http://schemas.microsoft.com/office/powerpoint/2010/main" val="570858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D7F55-2D07-4D1B-A7AF-0338B92B895E}"/>
              </a:ext>
            </a:extLst>
          </p:cNvPr>
          <p:cNvSpPr>
            <a:spLocks noGrp="1"/>
          </p:cNvSpPr>
          <p:nvPr>
            <p:ph type="title"/>
          </p:nvPr>
        </p:nvSpPr>
        <p:spPr>
          <a:xfrm>
            <a:off x="640030" y="151424"/>
            <a:ext cx="6294170" cy="635400"/>
          </a:xfrm>
        </p:spPr>
        <p:txBody>
          <a:bodyPr/>
          <a:lstStyle/>
          <a:p>
            <a:r>
              <a:rPr lang="en-IN" dirty="0"/>
              <a:t>  Data Analysis</a:t>
            </a:r>
          </a:p>
        </p:txBody>
      </p:sp>
      <p:sp>
        <p:nvSpPr>
          <p:cNvPr id="4" name="Slide Number Placeholder 3">
            <a:extLst>
              <a:ext uri="{FF2B5EF4-FFF2-40B4-BE49-F238E27FC236}">
                <a16:creationId xmlns:a16="http://schemas.microsoft.com/office/drawing/2014/main" id="{514D2A70-B8BD-458E-AA55-92EDFF8EF2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pic>
        <p:nvPicPr>
          <p:cNvPr id="6" name="Picture 5">
            <a:extLst>
              <a:ext uri="{FF2B5EF4-FFF2-40B4-BE49-F238E27FC236}">
                <a16:creationId xmlns:a16="http://schemas.microsoft.com/office/drawing/2014/main" id="{3AE30AEA-C3DB-494B-9D5F-83EA47202B7D}"/>
              </a:ext>
            </a:extLst>
          </p:cNvPr>
          <p:cNvPicPr>
            <a:picLocks noChangeAspect="1"/>
          </p:cNvPicPr>
          <p:nvPr/>
        </p:nvPicPr>
        <p:blipFill>
          <a:blip r:embed="rId2"/>
          <a:stretch>
            <a:fillRect/>
          </a:stretch>
        </p:blipFill>
        <p:spPr>
          <a:xfrm>
            <a:off x="441959" y="1231447"/>
            <a:ext cx="2339340" cy="2131636"/>
          </a:xfrm>
          <a:prstGeom prst="rect">
            <a:avLst/>
          </a:prstGeom>
        </p:spPr>
      </p:pic>
      <p:pic>
        <p:nvPicPr>
          <p:cNvPr id="8" name="Picture 7">
            <a:extLst>
              <a:ext uri="{FF2B5EF4-FFF2-40B4-BE49-F238E27FC236}">
                <a16:creationId xmlns:a16="http://schemas.microsoft.com/office/drawing/2014/main" id="{3B58F917-731C-4B79-A801-1871334037C4}"/>
              </a:ext>
            </a:extLst>
          </p:cNvPr>
          <p:cNvPicPr>
            <a:picLocks noChangeAspect="1"/>
          </p:cNvPicPr>
          <p:nvPr/>
        </p:nvPicPr>
        <p:blipFill>
          <a:blip r:embed="rId3"/>
          <a:stretch>
            <a:fillRect/>
          </a:stretch>
        </p:blipFill>
        <p:spPr>
          <a:xfrm>
            <a:off x="6158656" y="1231447"/>
            <a:ext cx="2467183" cy="2131636"/>
          </a:xfrm>
          <a:prstGeom prst="rect">
            <a:avLst/>
          </a:prstGeom>
        </p:spPr>
      </p:pic>
      <p:pic>
        <p:nvPicPr>
          <p:cNvPr id="10" name="Picture 9">
            <a:extLst>
              <a:ext uri="{FF2B5EF4-FFF2-40B4-BE49-F238E27FC236}">
                <a16:creationId xmlns:a16="http://schemas.microsoft.com/office/drawing/2014/main" id="{BF6C8D89-5910-4308-B1AF-856200122BCD}"/>
              </a:ext>
            </a:extLst>
          </p:cNvPr>
          <p:cNvPicPr>
            <a:picLocks noChangeAspect="1"/>
          </p:cNvPicPr>
          <p:nvPr/>
        </p:nvPicPr>
        <p:blipFill>
          <a:blip r:embed="rId4"/>
          <a:stretch>
            <a:fillRect/>
          </a:stretch>
        </p:blipFill>
        <p:spPr>
          <a:xfrm>
            <a:off x="2781299" y="2751939"/>
            <a:ext cx="3377357" cy="1936820"/>
          </a:xfrm>
          <a:prstGeom prst="rect">
            <a:avLst/>
          </a:prstGeom>
        </p:spPr>
      </p:pic>
      <p:sp>
        <p:nvSpPr>
          <p:cNvPr id="11" name="TextBox 10">
            <a:extLst>
              <a:ext uri="{FF2B5EF4-FFF2-40B4-BE49-F238E27FC236}">
                <a16:creationId xmlns:a16="http://schemas.microsoft.com/office/drawing/2014/main" id="{861C47D3-F6A2-4D0A-8E63-27EB12F3A5EC}"/>
              </a:ext>
            </a:extLst>
          </p:cNvPr>
          <p:cNvSpPr txBox="1"/>
          <p:nvPr/>
        </p:nvSpPr>
        <p:spPr>
          <a:xfrm>
            <a:off x="1213656" y="786824"/>
            <a:ext cx="681597" cy="307777"/>
          </a:xfrm>
          <a:prstGeom prst="rect">
            <a:avLst/>
          </a:prstGeom>
          <a:noFill/>
        </p:spPr>
        <p:txBody>
          <a:bodyPr wrap="none" rtlCol="0">
            <a:spAutoFit/>
          </a:bodyPr>
          <a:lstStyle/>
          <a:p>
            <a:r>
              <a:rPr lang="en-IN" dirty="0"/>
              <a:t>Month</a:t>
            </a:r>
          </a:p>
        </p:txBody>
      </p:sp>
      <p:sp>
        <p:nvSpPr>
          <p:cNvPr id="12" name="TextBox 11">
            <a:extLst>
              <a:ext uri="{FF2B5EF4-FFF2-40B4-BE49-F238E27FC236}">
                <a16:creationId xmlns:a16="http://schemas.microsoft.com/office/drawing/2014/main" id="{A179C98A-652A-47CD-8F22-8E22F41C4630}"/>
              </a:ext>
            </a:extLst>
          </p:cNvPr>
          <p:cNvSpPr txBox="1"/>
          <p:nvPr/>
        </p:nvSpPr>
        <p:spPr>
          <a:xfrm>
            <a:off x="4057951" y="2352342"/>
            <a:ext cx="692818" cy="307777"/>
          </a:xfrm>
          <a:prstGeom prst="rect">
            <a:avLst/>
          </a:prstGeom>
          <a:noFill/>
        </p:spPr>
        <p:txBody>
          <a:bodyPr wrap="none" rtlCol="0">
            <a:spAutoFit/>
          </a:bodyPr>
          <a:lstStyle/>
          <a:p>
            <a:r>
              <a:rPr lang="en-IN" dirty="0"/>
              <a:t>Status</a:t>
            </a:r>
          </a:p>
        </p:txBody>
      </p:sp>
      <p:sp>
        <p:nvSpPr>
          <p:cNvPr id="13" name="TextBox 12">
            <a:extLst>
              <a:ext uri="{FF2B5EF4-FFF2-40B4-BE49-F238E27FC236}">
                <a16:creationId xmlns:a16="http://schemas.microsoft.com/office/drawing/2014/main" id="{CAC1C423-B616-4BDA-BB1A-1DE959FEA827}"/>
              </a:ext>
            </a:extLst>
          </p:cNvPr>
          <p:cNvSpPr txBox="1"/>
          <p:nvPr/>
        </p:nvSpPr>
        <p:spPr>
          <a:xfrm>
            <a:off x="7046839" y="786823"/>
            <a:ext cx="562975" cy="307777"/>
          </a:xfrm>
          <a:prstGeom prst="rect">
            <a:avLst/>
          </a:prstGeom>
          <a:noFill/>
        </p:spPr>
        <p:txBody>
          <a:bodyPr wrap="none" rtlCol="0">
            <a:spAutoFit/>
          </a:bodyPr>
          <a:lstStyle/>
          <a:p>
            <a:r>
              <a:rPr lang="en-IN" dirty="0"/>
              <a:t>Year</a:t>
            </a:r>
          </a:p>
        </p:txBody>
      </p:sp>
    </p:spTree>
    <p:extLst>
      <p:ext uri="{BB962C8B-B14F-4D97-AF65-F5344CB8AC3E}">
        <p14:creationId xmlns:p14="http://schemas.microsoft.com/office/powerpoint/2010/main" val="414201033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455</TotalTime>
  <Words>596</Words>
  <Application>Microsoft Office PowerPoint</Application>
  <PresentationFormat>On-screen Show (16:9)</PresentationFormat>
  <Paragraphs>115</Paragraphs>
  <Slides>20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Times New Roman</vt:lpstr>
      <vt:lpstr>Lato</vt:lpstr>
      <vt:lpstr>Arial</vt:lpstr>
      <vt:lpstr>Gill Sans MT</vt:lpstr>
      <vt:lpstr>Gallery</vt:lpstr>
      <vt:lpstr>Prediction of genesis to decay route of wind storm</vt:lpstr>
      <vt:lpstr>Contents</vt:lpstr>
      <vt:lpstr>Introduction</vt:lpstr>
      <vt:lpstr>Problem Definition</vt:lpstr>
      <vt:lpstr>Literature Survey</vt:lpstr>
      <vt:lpstr>Architecture Diagram</vt:lpstr>
      <vt:lpstr>Data Set</vt:lpstr>
      <vt:lpstr>Data Preprocessing</vt:lpstr>
      <vt:lpstr>  Data Analysis</vt:lpstr>
      <vt:lpstr>Latitude and Longitude</vt:lpstr>
      <vt:lpstr>Path Plot</vt:lpstr>
      <vt:lpstr>Position Plot</vt:lpstr>
      <vt:lpstr>Start - mid -end</vt:lpstr>
      <vt:lpstr>Clustering</vt:lpstr>
      <vt:lpstr>Elbow method</vt:lpstr>
      <vt:lpstr> Markov Chain</vt:lpstr>
      <vt:lpstr>Modules</vt:lpstr>
      <vt:lpstr>Input output</vt:lpstr>
      <vt:lpstr>Action Plan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venu</dc:creator>
  <cp:lastModifiedBy>meghana kadali</cp:lastModifiedBy>
  <cp:revision>31</cp:revision>
  <dcterms:modified xsi:type="dcterms:W3CDTF">2020-03-26T08:23:46Z</dcterms:modified>
</cp:coreProperties>
</file>